
<file path=[Content_Types].xml><?xml version="1.0" encoding="utf-8"?>
<Types xmlns="http://schemas.openxmlformats.org/package/2006/content-types">
  <Default Extension="png" ContentType="image/png"/>
  <Default Extension="jfif" ContentType="image/jpe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61" r:id="rId5"/>
    <p:sldId id="262" r:id="rId6"/>
    <p:sldId id="284" r:id="rId7"/>
    <p:sldId id="290" r:id="rId8"/>
    <p:sldId id="289" r:id="rId9"/>
    <p:sldId id="287" r:id="rId10"/>
    <p:sldId id="264" r:id="rId11"/>
    <p:sldId id="276" r:id="rId12"/>
    <p:sldId id="277" r:id="rId13"/>
    <p:sldId id="278" r:id="rId14"/>
    <p:sldId id="283" r:id="rId15"/>
    <p:sldId id="280" r:id="rId16"/>
    <p:sldId id="281" r:id="rId17"/>
    <p:sldId id="282" r:id="rId18"/>
    <p:sldId id="279" r:id="rId19"/>
    <p:sldId id="285" r:id="rId20"/>
    <p:sldId id="266" r:id="rId21"/>
    <p:sldId id="267" r:id="rId22"/>
    <p:sldId id="269" r:id="rId23"/>
    <p:sldId id="268" r:id="rId24"/>
    <p:sldId id="270" r:id="rId25"/>
    <p:sldId id="271" r:id="rId26"/>
    <p:sldId id="272" r:id="rId27"/>
    <p:sldId id="273" r:id="rId28"/>
    <p:sldId id="28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13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image" Target="../media/image17.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9F6D8911-D289-4D7E-B0A2-5891C9569305}" type="datetimeFigureOut">
              <a:rPr lang="en-IN" smtClean="0"/>
              <a:t>24-06-2023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4C393EE-00CD-4C76-B27E-F01872F62A35}" type="slidenum">
              <a:rPr lang="en-IN" smtClean="0"/>
              <a:t>‹#›</a:t>
            </a:fld>
            <a:endParaRPr lang="en-IN"/>
          </a:p>
        </p:txBody>
      </p:sp>
    </p:spTree>
    <p:extLst>
      <p:ext uri="{BB962C8B-B14F-4D97-AF65-F5344CB8AC3E}">
        <p14:creationId xmlns:p14="http://schemas.microsoft.com/office/powerpoint/2010/main" val="1968568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9F6D8911-D289-4D7E-B0A2-5891C9569305}" type="datetimeFigureOut">
              <a:rPr lang="en-IN" smtClean="0"/>
              <a:t>24-06-2023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4C393EE-00CD-4C76-B27E-F01872F62A35}" type="slidenum">
              <a:rPr lang="en-IN" smtClean="0"/>
              <a:t>‹#›</a:t>
            </a:fld>
            <a:endParaRPr lang="en-IN"/>
          </a:p>
        </p:txBody>
      </p:sp>
    </p:spTree>
    <p:extLst>
      <p:ext uri="{BB962C8B-B14F-4D97-AF65-F5344CB8AC3E}">
        <p14:creationId xmlns:p14="http://schemas.microsoft.com/office/powerpoint/2010/main" val="3767157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9F6D8911-D289-4D7E-B0A2-5891C9569305}" type="datetimeFigureOut">
              <a:rPr lang="en-IN" smtClean="0"/>
              <a:t>24-06-2023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4C393EE-00CD-4C76-B27E-F01872F62A35}" type="slidenum">
              <a:rPr lang="en-IN" smtClean="0"/>
              <a:t>‹#›</a:t>
            </a:fld>
            <a:endParaRPr lang="en-IN"/>
          </a:p>
        </p:txBody>
      </p:sp>
    </p:spTree>
    <p:extLst>
      <p:ext uri="{BB962C8B-B14F-4D97-AF65-F5344CB8AC3E}">
        <p14:creationId xmlns:p14="http://schemas.microsoft.com/office/powerpoint/2010/main" val="2717500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9F6D8911-D289-4D7E-B0A2-5891C9569305}" type="datetimeFigureOut">
              <a:rPr lang="en-IN" smtClean="0"/>
              <a:t>24-06-2023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4C393EE-00CD-4C76-B27E-F01872F62A35}" type="slidenum">
              <a:rPr lang="en-IN" smtClean="0"/>
              <a:t>‹#›</a:t>
            </a:fld>
            <a:endParaRPr lang="en-IN"/>
          </a:p>
        </p:txBody>
      </p:sp>
    </p:spTree>
    <p:extLst>
      <p:ext uri="{BB962C8B-B14F-4D97-AF65-F5344CB8AC3E}">
        <p14:creationId xmlns:p14="http://schemas.microsoft.com/office/powerpoint/2010/main" val="1463570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6D8911-D289-4D7E-B0A2-5891C9569305}" type="datetimeFigureOut">
              <a:rPr lang="en-IN" smtClean="0"/>
              <a:t>24-06-2023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4C393EE-00CD-4C76-B27E-F01872F62A35}" type="slidenum">
              <a:rPr lang="en-IN" smtClean="0"/>
              <a:t>‹#›</a:t>
            </a:fld>
            <a:endParaRPr lang="en-IN"/>
          </a:p>
        </p:txBody>
      </p:sp>
    </p:spTree>
    <p:extLst>
      <p:ext uri="{BB962C8B-B14F-4D97-AF65-F5344CB8AC3E}">
        <p14:creationId xmlns:p14="http://schemas.microsoft.com/office/powerpoint/2010/main" val="1072140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9F6D8911-D289-4D7E-B0A2-5891C9569305}" type="datetimeFigureOut">
              <a:rPr lang="en-IN" smtClean="0"/>
              <a:t>24-06-2023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24C393EE-00CD-4C76-B27E-F01872F62A35}" type="slidenum">
              <a:rPr lang="en-IN" smtClean="0"/>
              <a:t>‹#›</a:t>
            </a:fld>
            <a:endParaRPr lang="en-IN"/>
          </a:p>
        </p:txBody>
      </p:sp>
    </p:spTree>
    <p:extLst>
      <p:ext uri="{BB962C8B-B14F-4D97-AF65-F5344CB8AC3E}">
        <p14:creationId xmlns:p14="http://schemas.microsoft.com/office/powerpoint/2010/main" val="2272348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9F6D8911-D289-4D7E-B0A2-5891C9569305}" type="datetimeFigureOut">
              <a:rPr lang="en-IN" smtClean="0"/>
              <a:t>24-06-2023</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24C393EE-00CD-4C76-B27E-F01872F62A35}" type="slidenum">
              <a:rPr lang="en-IN" smtClean="0"/>
              <a:t>‹#›</a:t>
            </a:fld>
            <a:endParaRPr lang="en-IN"/>
          </a:p>
        </p:txBody>
      </p:sp>
    </p:spTree>
    <p:extLst>
      <p:ext uri="{BB962C8B-B14F-4D97-AF65-F5344CB8AC3E}">
        <p14:creationId xmlns:p14="http://schemas.microsoft.com/office/powerpoint/2010/main" val="3889589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9F6D8911-D289-4D7E-B0A2-5891C9569305}" type="datetimeFigureOut">
              <a:rPr lang="en-IN" smtClean="0"/>
              <a:t>24-06-2023</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24C393EE-00CD-4C76-B27E-F01872F62A35}" type="slidenum">
              <a:rPr lang="en-IN" smtClean="0"/>
              <a:t>‹#›</a:t>
            </a:fld>
            <a:endParaRPr lang="en-IN"/>
          </a:p>
        </p:txBody>
      </p:sp>
    </p:spTree>
    <p:extLst>
      <p:ext uri="{BB962C8B-B14F-4D97-AF65-F5344CB8AC3E}">
        <p14:creationId xmlns:p14="http://schemas.microsoft.com/office/powerpoint/2010/main" val="129759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6D8911-D289-4D7E-B0A2-5891C9569305}" type="datetimeFigureOut">
              <a:rPr lang="en-IN" smtClean="0"/>
              <a:t>24-06-2023</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24C393EE-00CD-4C76-B27E-F01872F62A35}" type="slidenum">
              <a:rPr lang="en-IN" smtClean="0"/>
              <a:t>‹#›</a:t>
            </a:fld>
            <a:endParaRPr lang="en-IN"/>
          </a:p>
        </p:txBody>
      </p:sp>
    </p:spTree>
    <p:extLst>
      <p:ext uri="{BB962C8B-B14F-4D97-AF65-F5344CB8AC3E}">
        <p14:creationId xmlns:p14="http://schemas.microsoft.com/office/powerpoint/2010/main" val="328076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6D8911-D289-4D7E-B0A2-5891C9569305}" type="datetimeFigureOut">
              <a:rPr lang="en-IN" smtClean="0"/>
              <a:t>24-06-2023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24C393EE-00CD-4C76-B27E-F01872F62A35}" type="slidenum">
              <a:rPr lang="en-IN" smtClean="0"/>
              <a:t>‹#›</a:t>
            </a:fld>
            <a:endParaRPr lang="en-IN"/>
          </a:p>
        </p:txBody>
      </p:sp>
    </p:spTree>
    <p:extLst>
      <p:ext uri="{BB962C8B-B14F-4D97-AF65-F5344CB8AC3E}">
        <p14:creationId xmlns:p14="http://schemas.microsoft.com/office/powerpoint/2010/main" val="4063627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6D8911-D289-4D7E-B0A2-5891C9569305}" type="datetimeFigureOut">
              <a:rPr lang="en-IN" smtClean="0"/>
              <a:t>24-06-2023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24C393EE-00CD-4C76-B27E-F01872F62A35}" type="slidenum">
              <a:rPr lang="en-IN" smtClean="0"/>
              <a:t>‹#›</a:t>
            </a:fld>
            <a:endParaRPr lang="en-IN"/>
          </a:p>
        </p:txBody>
      </p:sp>
    </p:spTree>
    <p:extLst>
      <p:ext uri="{BB962C8B-B14F-4D97-AF65-F5344CB8AC3E}">
        <p14:creationId xmlns:p14="http://schemas.microsoft.com/office/powerpoint/2010/main" val="2614308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6D8911-D289-4D7E-B0A2-5891C9569305}" type="datetimeFigureOut">
              <a:rPr lang="en-IN" smtClean="0"/>
              <a:t>24-06-2023</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C393EE-00CD-4C76-B27E-F01872F62A35}" type="slidenum">
              <a:rPr lang="en-IN" smtClean="0"/>
              <a:t>‹#›</a:t>
            </a:fld>
            <a:endParaRPr lang="en-IN"/>
          </a:p>
        </p:txBody>
      </p:sp>
    </p:spTree>
    <p:extLst>
      <p:ext uri="{BB962C8B-B14F-4D97-AF65-F5344CB8AC3E}">
        <p14:creationId xmlns:p14="http://schemas.microsoft.com/office/powerpoint/2010/main" val="34126839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 Id="rId9" Type="http://schemas.openxmlformats.org/officeDocument/2006/relationships/image" Target="../media/image59.jpeg"/></Relationships>
</file>

<file path=ppt/slides/_rels/slide16.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 Id="rId9" Type="http://schemas.openxmlformats.org/officeDocument/2006/relationships/image" Target="../media/image66.jpeg"/></Relationships>
</file>

<file path=ppt/slides/_rels/slide1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9.jpeg"/><Relationship Id="rId4" Type="http://schemas.openxmlformats.org/officeDocument/2006/relationships/image" Target="../media/image68.jpe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12" Type="http://schemas.openxmlformats.org/officeDocument/2006/relationships/image" Target="../media/image85.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9.jpeg"/><Relationship Id="rId11" Type="http://schemas.openxmlformats.org/officeDocument/2006/relationships/image" Target="../media/image84.jpeg"/><Relationship Id="rId5" Type="http://schemas.openxmlformats.org/officeDocument/2006/relationships/image" Target="../media/image78.jpeg"/><Relationship Id="rId10" Type="http://schemas.openxmlformats.org/officeDocument/2006/relationships/image" Target="../media/image83.jpeg"/><Relationship Id="rId4" Type="http://schemas.openxmlformats.org/officeDocument/2006/relationships/image" Target="../media/image77.jpeg"/><Relationship Id="rId9" Type="http://schemas.openxmlformats.org/officeDocument/2006/relationships/image" Target="../media/image82.jpeg"/></Relationships>
</file>

<file path=ppt/slides/_rels/slide21.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9.jpeg"/><Relationship Id="rId5" Type="http://schemas.openxmlformats.org/officeDocument/2006/relationships/image" Target="../media/image88.jpeg"/><Relationship Id="rId10" Type="http://schemas.openxmlformats.org/officeDocument/2006/relationships/image" Target="../media/image93.jpeg"/><Relationship Id="rId4" Type="http://schemas.openxmlformats.org/officeDocument/2006/relationships/image" Target="../media/image87.jpeg"/><Relationship Id="rId9" Type="http://schemas.openxmlformats.org/officeDocument/2006/relationships/image" Target="../media/image92.jpeg"/></Relationships>
</file>

<file path=ppt/slides/_rels/slide2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2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00.jpeg"/><Relationship Id="rId4" Type="http://schemas.openxmlformats.org/officeDocument/2006/relationships/image" Target="../media/image99.jpeg"/></Relationships>
</file>

<file path=ppt/slides/_rels/slide24.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25.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2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15.jpeg"/><Relationship Id="rId4" Type="http://schemas.openxmlformats.org/officeDocument/2006/relationships/image" Target="../media/image114.jpeg"/></Relationships>
</file>

<file path=ppt/slides/_rels/slide2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18.jpeg"/><Relationship Id="rId4" Type="http://schemas.openxmlformats.org/officeDocument/2006/relationships/image" Target="../media/image117.jpe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fif"/><Relationship Id="rId10" Type="http://schemas.openxmlformats.org/officeDocument/2006/relationships/image" Target="../media/image12.png"/><Relationship Id="rId4" Type="http://schemas.openxmlformats.org/officeDocument/2006/relationships/image" Target="../media/image6.jfif"/><Relationship Id="rId9" Type="http://schemas.openxmlformats.org/officeDocument/2006/relationships/image" Target="../media/image11.jfif"/></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e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3.e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16.em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2.png"/><Relationship Id="rId4" Type="http://schemas.openxmlformats.org/officeDocument/2006/relationships/image" Target="../media/image15.em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image" Target="../media/image2.png"/><Relationship Id="rId7" Type="http://schemas.openxmlformats.org/officeDocument/2006/relationships/image" Target="../media/image18.emf"/><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17.emf"/><Relationship Id="rId4" Type="http://schemas.openxmlformats.org/officeDocument/2006/relationships/oleObject" Target="../embeddings/oleObject5.bin"/><Relationship Id="rId9" Type="http://schemas.openxmlformats.org/officeDocument/2006/relationships/image" Target="../media/image19.emf"/></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493099" y="6317088"/>
            <a:ext cx="5698901" cy="540912"/>
          </a:xfrm>
          <a:prstGeom prst="rect">
            <a:avLst/>
          </a:prstGeom>
          <a:noFill/>
        </p:spPr>
        <p:txBody>
          <a:bodyPr wrap="square" rtlCol="0">
            <a:spAutoFit/>
          </a:bodyPr>
          <a:lstStyle/>
          <a:p>
            <a:r>
              <a:rPr lang="en-US" sz="2800" dirty="0" smtClean="0">
                <a:latin typeface="Bradley Hand ITC" panose="03070402050302030203" pitchFamily="66" charset="0"/>
              </a:rPr>
              <a:t>an Complete</a:t>
            </a:r>
            <a:r>
              <a:rPr lang="en-US" sz="2800" dirty="0" smtClean="0"/>
              <a:t> </a:t>
            </a:r>
            <a:r>
              <a:rPr lang="en-US" sz="2800" b="1" dirty="0" smtClean="0">
                <a:solidFill>
                  <a:srgbClr val="C00000"/>
                </a:solidFill>
              </a:rPr>
              <a:t>ENGINEERING</a:t>
            </a:r>
            <a:r>
              <a:rPr lang="en-US" sz="2800" dirty="0" smtClean="0"/>
              <a:t> </a:t>
            </a:r>
            <a:r>
              <a:rPr lang="en-US" sz="2800" dirty="0" smtClean="0">
                <a:latin typeface="Bradley Hand ITC" panose="03070402050302030203" pitchFamily="66" charset="0"/>
              </a:rPr>
              <a:t>Solution</a:t>
            </a:r>
            <a:endParaRPr lang="en-IN" sz="2800" dirty="0">
              <a:latin typeface="Bradley Hand ITC" panose="03070402050302030203" pitchFamily="66"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851" y="184852"/>
            <a:ext cx="11500833" cy="613223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2905" y="184852"/>
            <a:ext cx="2072993" cy="2300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713719" y="184852"/>
            <a:ext cx="4478281" cy="5940088"/>
          </a:xfrm>
          <a:prstGeom prst="rect">
            <a:avLst/>
          </a:prstGeom>
          <a:noFill/>
          <a:ln>
            <a:noFill/>
          </a:ln>
        </p:spPr>
        <p:txBody>
          <a:bodyPr wrap="square" rtlCol="0">
            <a:spAutoFit/>
          </a:bodyPr>
          <a:lstStyle/>
          <a:p>
            <a:r>
              <a:rPr lang="en-US" sz="2000" dirty="0" smtClean="0">
                <a:solidFill>
                  <a:srgbClr val="C00000"/>
                </a:solidFill>
                <a:latin typeface="Arial Narrow" panose="020B0606020202030204" pitchFamily="34" charset="0"/>
              </a:rPr>
              <a:t>Sri </a:t>
            </a:r>
            <a:r>
              <a:rPr lang="en-US" sz="2000" dirty="0" err="1" smtClean="0">
                <a:solidFill>
                  <a:srgbClr val="C00000"/>
                </a:solidFill>
                <a:latin typeface="Arial Narrow" panose="020B0606020202030204" pitchFamily="34" charset="0"/>
              </a:rPr>
              <a:t>Murugan</a:t>
            </a:r>
            <a:r>
              <a:rPr lang="en-US" sz="2000" dirty="0" smtClean="0">
                <a:solidFill>
                  <a:srgbClr val="C00000"/>
                </a:solidFill>
                <a:latin typeface="Arial Narrow" panose="020B0606020202030204" pitchFamily="34" charset="0"/>
              </a:rPr>
              <a:t> Complex, 2nd Floor, </a:t>
            </a:r>
          </a:p>
          <a:p>
            <a:r>
              <a:rPr lang="en-US" sz="2000" dirty="0" smtClean="0">
                <a:solidFill>
                  <a:srgbClr val="C00000"/>
                </a:solidFill>
                <a:latin typeface="Arial Narrow" panose="020B0606020202030204" pitchFamily="34" charset="0"/>
              </a:rPr>
              <a:t>No:220/1a, </a:t>
            </a:r>
            <a:r>
              <a:rPr lang="en-US" sz="2000" dirty="0" err="1" smtClean="0">
                <a:solidFill>
                  <a:srgbClr val="C00000"/>
                </a:solidFill>
                <a:latin typeface="Arial Narrow" panose="020B0606020202030204" pitchFamily="34" charset="0"/>
              </a:rPr>
              <a:t>Thiruvallur</a:t>
            </a:r>
            <a:r>
              <a:rPr lang="en-US" sz="2000" dirty="0" smtClean="0">
                <a:solidFill>
                  <a:srgbClr val="C00000"/>
                </a:solidFill>
                <a:latin typeface="Arial Narrow" panose="020B0606020202030204" pitchFamily="34" charset="0"/>
              </a:rPr>
              <a:t> High Road, </a:t>
            </a:r>
            <a:r>
              <a:rPr lang="en-IN" sz="2000" dirty="0">
                <a:solidFill>
                  <a:srgbClr val="C00000"/>
                </a:solidFill>
                <a:latin typeface="Arial Narrow" panose="020B0606020202030204" pitchFamily="34" charset="0"/>
              </a:rPr>
              <a:t> </a:t>
            </a:r>
            <a:endParaRPr lang="en-IN" sz="2000" dirty="0" smtClean="0">
              <a:solidFill>
                <a:srgbClr val="C00000"/>
              </a:solidFill>
              <a:latin typeface="Arial Narrow" panose="020B0606020202030204" pitchFamily="34" charset="0"/>
            </a:endParaRPr>
          </a:p>
          <a:p>
            <a:r>
              <a:rPr lang="en-IN" sz="2000" dirty="0" err="1" smtClean="0">
                <a:solidFill>
                  <a:srgbClr val="C00000"/>
                </a:solidFill>
                <a:latin typeface="Arial Narrow" panose="020B0606020202030204" pitchFamily="34" charset="0"/>
              </a:rPr>
              <a:t>Kancheepuram</a:t>
            </a:r>
            <a:r>
              <a:rPr lang="en-IN" sz="2000" dirty="0" smtClean="0">
                <a:solidFill>
                  <a:srgbClr val="C00000"/>
                </a:solidFill>
                <a:latin typeface="Arial Narrow" panose="020B0606020202030204" pitchFamily="34" charset="0"/>
              </a:rPr>
              <a:t> District,</a:t>
            </a:r>
          </a:p>
          <a:p>
            <a:r>
              <a:rPr lang="en-IN" sz="2000" dirty="0" err="1" smtClean="0">
                <a:solidFill>
                  <a:srgbClr val="C00000"/>
                </a:solidFill>
                <a:latin typeface="Arial Narrow" panose="020B0606020202030204" pitchFamily="34" charset="0"/>
              </a:rPr>
              <a:t>Sriperumbudur</a:t>
            </a:r>
            <a:r>
              <a:rPr lang="en-IN" sz="2000" dirty="0" smtClean="0">
                <a:solidFill>
                  <a:srgbClr val="C00000"/>
                </a:solidFill>
                <a:latin typeface="Arial Narrow" panose="020B0606020202030204" pitchFamily="34" charset="0"/>
              </a:rPr>
              <a:t> </a:t>
            </a:r>
            <a:r>
              <a:rPr lang="en-IN" sz="2000" dirty="0" err="1" smtClean="0">
                <a:solidFill>
                  <a:srgbClr val="C00000"/>
                </a:solidFill>
                <a:latin typeface="Arial Narrow" panose="020B0606020202030204" pitchFamily="34" charset="0"/>
              </a:rPr>
              <a:t>Taluk</a:t>
            </a:r>
            <a:r>
              <a:rPr lang="en-IN" sz="2000" dirty="0" smtClean="0">
                <a:solidFill>
                  <a:srgbClr val="C00000"/>
                </a:solidFill>
                <a:latin typeface="Arial Narrow" panose="020B0606020202030204" pitchFamily="34" charset="0"/>
              </a:rPr>
              <a:t>, </a:t>
            </a:r>
          </a:p>
          <a:p>
            <a:r>
              <a:rPr lang="en-US" sz="2000" dirty="0" err="1" smtClean="0">
                <a:solidFill>
                  <a:srgbClr val="C00000"/>
                </a:solidFill>
                <a:latin typeface="Arial Narrow" panose="020B0606020202030204" pitchFamily="34" charset="0"/>
              </a:rPr>
              <a:t>Sunguvarchatram</a:t>
            </a:r>
            <a:r>
              <a:rPr lang="en-US" sz="2000" dirty="0" smtClean="0">
                <a:solidFill>
                  <a:srgbClr val="C00000"/>
                </a:solidFill>
                <a:latin typeface="Arial Narrow" panose="020B0606020202030204" pitchFamily="34" charset="0"/>
              </a:rPr>
              <a:t> - 602106 Tamil Nadu</a:t>
            </a:r>
          </a:p>
          <a:p>
            <a:endParaRPr lang="en-US" sz="2000" dirty="0">
              <a:solidFill>
                <a:srgbClr val="C00000"/>
              </a:solidFill>
              <a:latin typeface="Arial Narrow" panose="020B0606020202030204" pitchFamily="34" charset="0"/>
            </a:endParaRPr>
          </a:p>
          <a:p>
            <a:endParaRPr lang="en-US" sz="2000" dirty="0" smtClean="0">
              <a:solidFill>
                <a:srgbClr val="C00000"/>
              </a:solidFill>
              <a:latin typeface="Arial Narrow" panose="020B0606020202030204" pitchFamily="34" charset="0"/>
            </a:endParaRPr>
          </a:p>
          <a:p>
            <a:endParaRPr lang="en-US" sz="2000" dirty="0" smtClean="0">
              <a:solidFill>
                <a:srgbClr val="C00000"/>
              </a:solidFill>
              <a:latin typeface="Arial Narrow" panose="020B0606020202030204" pitchFamily="34" charset="0"/>
            </a:endParaRPr>
          </a:p>
          <a:p>
            <a:endParaRPr lang="en-US" sz="2000" dirty="0">
              <a:solidFill>
                <a:srgbClr val="C00000"/>
              </a:solidFill>
              <a:latin typeface="Arial Narrow" panose="020B0606020202030204" pitchFamily="34" charset="0"/>
            </a:endParaRPr>
          </a:p>
          <a:p>
            <a:endParaRPr lang="en-US" sz="2000" dirty="0" smtClean="0">
              <a:solidFill>
                <a:srgbClr val="C00000"/>
              </a:solidFill>
              <a:latin typeface="Arial Narrow" panose="020B0606020202030204" pitchFamily="34" charset="0"/>
            </a:endParaRPr>
          </a:p>
          <a:p>
            <a:endParaRPr lang="en-US" sz="2000" dirty="0">
              <a:solidFill>
                <a:srgbClr val="C00000"/>
              </a:solidFill>
              <a:latin typeface="Arial Narrow" panose="020B0606020202030204" pitchFamily="34" charset="0"/>
            </a:endParaRPr>
          </a:p>
          <a:p>
            <a:endParaRPr lang="en-US" sz="2000" dirty="0" smtClean="0">
              <a:solidFill>
                <a:srgbClr val="C00000"/>
              </a:solidFill>
              <a:latin typeface="Arial Narrow" panose="020B0606020202030204" pitchFamily="34" charset="0"/>
            </a:endParaRPr>
          </a:p>
          <a:p>
            <a:endParaRPr lang="en-US" sz="2000" dirty="0">
              <a:solidFill>
                <a:srgbClr val="C00000"/>
              </a:solidFill>
              <a:latin typeface="Arial Narrow" panose="020B0606020202030204" pitchFamily="34" charset="0"/>
            </a:endParaRPr>
          </a:p>
          <a:p>
            <a:endParaRPr lang="en-US" sz="2000" dirty="0" smtClean="0">
              <a:solidFill>
                <a:srgbClr val="C00000"/>
              </a:solidFill>
              <a:latin typeface="Arial Narrow" panose="020B0606020202030204" pitchFamily="34" charset="0"/>
            </a:endParaRPr>
          </a:p>
          <a:p>
            <a:endParaRPr lang="en-US" sz="2000" dirty="0">
              <a:solidFill>
                <a:srgbClr val="C00000"/>
              </a:solidFill>
              <a:latin typeface="Arial Narrow" panose="020B0606020202030204" pitchFamily="34" charset="0"/>
            </a:endParaRPr>
          </a:p>
          <a:p>
            <a:endParaRPr lang="en-US" sz="2000" dirty="0">
              <a:solidFill>
                <a:srgbClr val="C00000"/>
              </a:solidFill>
              <a:latin typeface="Arial Narrow" panose="020B0606020202030204" pitchFamily="34" charset="0"/>
            </a:endParaRPr>
          </a:p>
          <a:p>
            <a:r>
              <a:rPr lang="en-US" sz="2000" dirty="0" err="1">
                <a:solidFill>
                  <a:srgbClr val="C00000"/>
                </a:solidFill>
                <a:latin typeface="Arial Narrow" panose="020B0606020202030204" pitchFamily="34" charset="0"/>
              </a:rPr>
              <a:t>e.mail</a:t>
            </a:r>
            <a:r>
              <a:rPr lang="en-US" sz="2000" dirty="0">
                <a:solidFill>
                  <a:srgbClr val="C00000"/>
                </a:solidFill>
                <a:latin typeface="Arial Narrow" panose="020B0606020202030204" pitchFamily="34" charset="0"/>
              </a:rPr>
              <a:t> : </a:t>
            </a:r>
            <a:r>
              <a:rPr lang="en-IN" sz="2000" dirty="0" smtClean="0">
                <a:solidFill>
                  <a:srgbClr val="C00000"/>
                </a:solidFill>
              </a:rPr>
              <a:t>admin@sssconstruction.co.in</a:t>
            </a:r>
            <a:endParaRPr lang="en-US" sz="2000" dirty="0">
              <a:solidFill>
                <a:srgbClr val="C00000"/>
              </a:solidFill>
              <a:latin typeface="Arial Narrow" panose="020B0606020202030204" pitchFamily="34" charset="0"/>
            </a:endParaRPr>
          </a:p>
          <a:p>
            <a:r>
              <a:rPr lang="en-US" sz="2000" dirty="0" err="1" smtClean="0">
                <a:solidFill>
                  <a:srgbClr val="C00000"/>
                </a:solidFill>
                <a:latin typeface="Arial Narrow" panose="020B0606020202030204" pitchFamily="34" charset="0"/>
              </a:rPr>
              <a:t>e.mail</a:t>
            </a:r>
            <a:r>
              <a:rPr lang="en-US" sz="2000" dirty="0" smtClean="0">
                <a:solidFill>
                  <a:srgbClr val="C00000"/>
                </a:solidFill>
                <a:latin typeface="Arial Narrow" panose="020B0606020202030204" pitchFamily="34" charset="0"/>
              </a:rPr>
              <a:t> : </a:t>
            </a:r>
            <a:r>
              <a:rPr lang="en-IN" sz="2000" dirty="0" smtClean="0">
                <a:solidFill>
                  <a:srgbClr val="C00000"/>
                </a:solidFill>
              </a:rPr>
              <a:t>s.sssconstruction@yahoo.com</a:t>
            </a:r>
            <a:endParaRPr lang="en-US" sz="2000" dirty="0" smtClean="0">
              <a:solidFill>
                <a:srgbClr val="C00000"/>
              </a:solidFill>
              <a:latin typeface="Arial Narrow" panose="020B0606020202030204" pitchFamily="34" charset="0"/>
            </a:endParaRPr>
          </a:p>
          <a:p>
            <a:r>
              <a:rPr lang="en-US" sz="2000" dirty="0" smtClean="0">
                <a:solidFill>
                  <a:srgbClr val="C00000"/>
                </a:solidFill>
                <a:latin typeface="Arial Narrow" panose="020B0606020202030204" pitchFamily="34" charset="0"/>
              </a:rPr>
              <a:t>Contact : 9750 - 141429</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8928" y="184852"/>
            <a:ext cx="581399" cy="574803"/>
          </a:xfrm>
          <a:prstGeom prst="rect">
            <a:avLst/>
          </a:prstGeom>
        </p:spPr>
      </p:pic>
    </p:spTree>
    <p:extLst>
      <p:ext uri="{BB962C8B-B14F-4D97-AF65-F5344CB8AC3E}">
        <p14:creationId xmlns:p14="http://schemas.microsoft.com/office/powerpoint/2010/main" val="1469970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7581" y="1223498"/>
            <a:ext cx="7701564" cy="90146"/>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97781" y="154545"/>
            <a:ext cx="2099255" cy="120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0122795" y="1222858"/>
            <a:ext cx="1747235" cy="84355"/>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9" name="TextBox 8"/>
          <p:cNvSpPr txBox="1"/>
          <p:nvPr/>
        </p:nvSpPr>
        <p:spPr>
          <a:xfrm>
            <a:off x="540913" y="579548"/>
            <a:ext cx="6000564" cy="584775"/>
          </a:xfrm>
          <a:prstGeom prst="rect">
            <a:avLst/>
          </a:prstGeom>
          <a:noFill/>
        </p:spPr>
        <p:txBody>
          <a:bodyPr wrap="square" rtlCol="0">
            <a:spAutoFit/>
          </a:bodyPr>
          <a:lstStyle/>
          <a:p>
            <a:r>
              <a:rPr lang="en-IN" sz="3200" b="1" dirty="0">
                <a:latin typeface="Bradley Hand ITC" panose="03070402050302030203" pitchFamily="66" charset="0"/>
              </a:rPr>
              <a:t>Some of Our Completed Projects</a:t>
            </a:r>
          </a:p>
        </p:txBody>
      </p:sp>
      <p:sp>
        <p:nvSpPr>
          <p:cNvPr id="14" name="TextBox 13"/>
          <p:cNvSpPr txBox="1"/>
          <p:nvPr/>
        </p:nvSpPr>
        <p:spPr>
          <a:xfrm>
            <a:off x="5636456" y="5267238"/>
            <a:ext cx="6555544" cy="1569660"/>
          </a:xfrm>
          <a:prstGeom prst="rect">
            <a:avLst/>
          </a:prstGeom>
          <a:noFill/>
        </p:spPr>
        <p:txBody>
          <a:bodyPr wrap="square" rtlCol="0">
            <a:spAutoFit/>
          </a:bodyPr>
          <a:lstStyle/>
          <a:p>
            <a:r>
              <a:rPr lang="en-US" sz="2400" dirty="0" smtClean="0">
                <a:latin typeface="Arial Narrow" panose="020B0606020202030204" pitchFamily="34" charset="0"/>
              </a:rPr>
              <a:t>Client </a:t>
            </a:r>
            <a:r>
              <a:rPr lang="en-US" sz="2400" dirty="0">
                <a:latin typeface="Arial Narrow" panose="020B0606020202030204" pitchFamily="34" charset="0"/>
              </a:rPr>
              <a:t>: </a:t>
            </a:r>
            <a:r>
              <a:rPr lang="en-US" sz="2400" dirty="0" smtClean="0">
                <a:latin typeface="Arial Narrow" panose="020B0606020202030204" pitchFamily="34" charset="0"/>
              </a:rPr>
              <a:t>Madras Engineering industries </a:t>
            </a:r>
            <a:r>
              <a:rPr lang="en-US" sz="2000" dirty="0" smtClean="0">
                <a:latin typeface="Arial Narrow" panose="020B0606020202030204" pitchFamily="34" charset="0"/>
              </a:rPr>
              <a:t>Pvt. Ltd.[</a:t>
            </a:r>
            <a:r>
              <a:rPr lang="en-US" sz="2000" dirty="0" err="1" smtClean="0">
                <a:latin typeface="Arial Narrow" panose="020B0606020202030204" pitchFamily="34" charset="0"/>
              </a:rPr>
              <a:t>Pillaipakkam</a:t>
            </a:r>
            <a:r>
              <a:rPr lang="en-US" sz="2000" dirty="0" smtClean="0">
                <a:latin typeface="Arial Narrow" panose="020B0606020202030204" pitchFamily="34" charset="0"/>
              </a:rPr>
              <a:t>]</a:t>
            </a:r>
          </a:p>
          <a:p>
            <a:r>
              <a:rPr lang="en-US" sz="2400" dirty="0" smtClean="0">
                <a:latin typeface="Arial Narrow" panose="020B0606020202030204" pitchFamily="34" charset="0"/>
              </a:rPr>
              <a:t>Project : Unit-2 [Machine Shop] Toilet &amp; Panel Room</a:t>
            </a:r>
          </a:p>
          <a:p>
            <a:r>
              <a:rPr lang="en-US" sz="2400" dirty="0" smtClean="0">
                <a:latin typeface="Arial Narrow" panose="020B0606020202030204" pitchFamily="34" charset="0"/>
              </a:rPr>
              <a:t>Year : 2018</a:t>
            </a:r>
          </a:p>
          <a:p>
            <a:r>
              <a:rPr lang="en-US" sz="2400" dirty="0" smtClean="0">
                <a:latin typeface="Arial Narrow" panose="020B0606020202030204" pitchFamily="34" charset="0"/>
              </a:rPr>
              <a:t>Value : 63 Lakh </a:t>
            </a:r>
            <a:r>
              <a:rPr lang="en-US" dirty="0" smtClean="0">
                <a:latin typeface="Arial Narrow" panose="020B0606020202030204" pitchFamily="34" charset="0"/>
              </a:rPr>
              <a:t>[INR]</a:t>
            </a:r>
            <a:endParaRPr lang="en-IN" dirty="0">
              <a:latin typeface="Arial Narrow" panose="020B060602020203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582" y="1537677"/>
            <a:ext cx="2496820" cy="16751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112" y="3362178"/>
            <a:ext cx="2546290" cy="32113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0024" y="3362178"/>
            <a:ext cx="2606432" cy="32113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0024" y="1525708"/>
            <a:ext cx="2606431" cy="16871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12078" y="1535827"/>
            <a:ext cx="5938559" cy="35987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285131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7581" y="1223498"/>
            <a:ext cx="7701564" cy="90146"/>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97781" y="154545"/>
            <a:ext cx="2099255" cy="120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0122795" y="1222858"/>
            <a:ext cx="1747235" cy="84355"/>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9" name="TextBox 8"/>
          <p:cNvSpPr txBox="1"/>
          <p:nvPr/>
        </p:nvSpPr>
        <p:spPr>
          <a:xfrm>
            <a:off x="540912" y="579548"/>
            <a:ext cx="5740213" cy="584775"/>
          </a:xfrm>
          <a:prstGeom prst="rect">
            <a:avLst/>
          </a:prstGeom>
          <a:noFill/>
        </p:spPr>
        <p:txBody>
          <a:bodyPr wrap="square" rtlCol="0">
            <a:spAutoFit/>
          </a:bodyPr>
          <a:lstStyle/>
          <a:p>
            <a:r>
              <a:rPr lang="en-IN" sz="3200" b="1" dirty="0">
                <a:latin typeface="Bradley Hand ITC" panose="03070402050302030203" pitchFamily="66" charset="0"/>
              </a:rPr>
              <a:t>Some of Our Completed Projects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581" y="1493948"/>
            <a:ext cx="2979313" cy="2356835"/>
          </a:xfrm>
          <a:prstGeom prst="roundRect">
            <a:avLst>
              <a:gd name="adj" fmla="val 8594"/>
            </a:avLst>
          </a:prstGeom>
          <a:solidFill>
            <a:srgbClr val="FFFFFF">
              <a:shade val="85000"/>
            </a:srgbClr>
          </a:solidFill>
          <a:ln>
            <a:noFill/>
          </a:ln>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7409" y="1493948"/>
            <a:ext cx="2781838" cy="5164429"/>
          </a:xfrm>
          <a:prstGeom prst="roundRect">
            <a:avLst>
              <a:gd name="adj" fmla="val 8594"/>
            </a:avLst>
          </a:prstGeom>
          <a:solidFill>
            <a:srgbClr val="FFFFFF">
              <a:shade val="85000"/>
            </a:srgbClr>
          </a:solidFill>
          <a:ln>
            <a:noFill/>
          </a:ln>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9762" y="1493949"/>
            <a:ext cx="3125274" cy="2691688"/>
          </a:xfrm>
          <a:prstGeom prst="roundRect">
            <a:avLst>
              <a:gd name="adj" fmla="val 8594"/>
            </a:avLst>
          </a:prstGeom>
          <a:solidFill>
            <a:srgbClr val="FFFFFF">
              <a:shade val="85000"/>
            </a:srgbClr>
          </a:solidFill>
          <a:ln>
            <a:noFill/>
          </a:ln>
          <a:effec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95551" y="1493948"/>
            <a:ext cx="2339661" cy="1754746"/>
          </a:xfrm>
          <a:prstGeom prst="roundRect">
            <a:avLst>
              <a:gd name="adj" fmla="val 8594"/>
            </a:avLst>
          </a:prstGeom>
          <a:solidFill>
            <a:srgbClr val="FFFFFF">
              <a:shade val="85000"/>
            </a:srgbClr>
          </a:solidFill>
          <a:ln>
            <a:noFill/>
          </a:ln>
          <a:effectLst/>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95551" y="4800600"/>
            <a:ext cx="2339661" cy="1857777"/>
          </a:xfrm>
          <a:prstGeom prst="roundRect">
            <a:avLst>
              <a:gd name="adj" fmla="val 8594"/>
            </a:avLst>
          </a:prstGeom>
          <a:solidFill>
            <a:srgbClr val="FFFFFF">
              <a:shade val="85000"/>
            </a:srgbClr>
          </a:solidFill>
          <a:ln>
            <a:noFill/>
          </a:ln>
          <a:effectLst/>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5551" y="3383923"/>
            <a:ext cx="2339661" cy="1310410"/>
          </a:xfrm>
          <a:prstGeom prst="roundRect">
            <a:avLst>
              <a:gd name="adj" fmla="val 8594"/>
            </a:avLst>
          </a:prstGeom>
          <a:solidFill>
            <a:srgbClr val="FFFFFF">
              <a:shade val="85000"/>
            </a:srgbClr>
          </a:solidFill>
          <a:ln>
            <a:noFill/>
          </a:ln>
          <a:effectLst/>
        </p:spPr>
      </p:pic>
      <p:sp>
        <p:nvSpPr>
          <p:cNvPr id="14" name="TextBox 13"/>
          <p:cNvSpPr txBox="1"/>
          <p:nvPr/>
        </p:nvSpPr>
        <p:spPr>
          <a:xfrm>
            <a:off x="-38895" y="4701569"/>
            <a:ext cx="3515407" cy="1569660"/>
          </a:xfrm>
          <a:prstGeom prst="rect">
            <a:avLst/>
          </a:prstGeom>
          <a:noFill/>
        </p:spPr>
        <p:txBody>
          <a:bodyPr wrap="square" rtlCol="0">
            <a:spAutoFit/>
          </a:bodyPr>
          <a:lstStyle/>
          <a:p>
            <a:r>
              <a:rPr lang="en-US" sz="2400" dirty="0" smtClean="0">
                <a:latin typeface="Arial Narrow" panose="020B0606020202030204" pitchFamily="34" charset="0"/>
              </a:rPr>
              <a:t>Client : </a:t>
            </a:r>
            <a:r>
              <a:rPr lang="en-US" sz="2400" dirty="0" err="1" smtClean="0">
                <a:latin typeface="Arial Narrow" panose="020B0606020202030204" pitchFamily="34" charset="0"/>
              </a:rPr>
              <a:t>A.P.Tools</a:t>
            </a:r>
            <a:r>
              <a:rPr lang="en-US" sz="2400" dirty="0" smtClean="0">
                <a:latin typeface="Arial Narrow" panose="020B0606020202030204" pitchFamily="34" charset="0"/>
              </a:rPr>
              <a:t> </a:t>
            </a:r>
            <a:r>
              <a:rPr lang="en-US" dirty="0" smtClean="0">
                <a:latin typeface="Arial Narrow" panose="020B0606020202030204" pitchFamily="34" charset="0"/>
              </a:rPr>
              <a:t>[</a:t>
            </a:r>
            <a:r>
              <a:rPr lang="en-US" dirty="0" err="1" smtClean="0">
                <a:latin typeface="Arial Narrow" panose="020B0606020202030204" pitchFamily="34" charset="0"/>
              </a:rPr>
              <a:t>irungattukottai</a:t>
            </a:r>
            <a:r>
              <a:rPr lang="en-US" dirty="0" smtClean="0">
                <a:latin typeface="Arial Narrow" panose="020B0606020202030204" pitchFamily="34" charset="0"/>
              </a:rPr>
              <a:t>]</a:t>
            </a:r>
          </a:p>
          <a:p>
            <a:r>
              <a:rPr lang="en-US" sz="2400" dirty="0" smtClean="0">
                <a:latin typeface="Arial Narrow" panose="020B0606020202030204" pitchFamily="34" charset="0"/>
              </a:rPr>
              <a:t>Project : Assembly Shop</a:t>
            </a:r>
          </a:p>
          <a:p>
            <a:r>
              <a:rPr lang="en-US" sz="2400" dirty="0" smtClean="0">
                <a:latin typeface="Arial Narrow" panose="020B0606020202030204" pitchFamily="34" charset="0"/>
              </a:rPr>
              <a:t>Year : 2019</a:t>
            </a:r>
          </a:p>
          <a:p>
            <a:r>
              <a:rPr lang="en-US" sz="2400" dirty="0" smtClean="0">
                <a:latin typeface="Arial Narrow" panose="020B0606020202030204" pitchFamily="34" charset="0"/>
              </a:rPr>
              <a:t>Value : 51 Lakh </a:t>
            </a:r>
            <a:r>
              <a:rPr lang="en-US" dirty="0" smtClean="0">
                <a:latin typeface="Arial Narrow" panose="020B0606020202030204" pitchFamily="34" charset="0"/>
              </a:rPr>
              <a:t>[INR]</a:t>
            </a:r>
            <a:endParaRPr lang="en-IN" dirty="0">
              <a:latin typeface="Arial Narrow" panose="020B0606020202030204" pitchFamily="34" charset="0"/>
            </a:endParaRP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19762" y="4230713"/>
            <a:ext cx="3125274" cy="24276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969735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7581" y="1223498"/>
            <a:ext cx="7701564" cy="90146"/>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97781" y="154545"/>
            <a:ext cx="2099255" cy="120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0122795" y="1222858"/>
            <a:ext cx="1747235" cy="84355"/>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9" name="TextBox 8"/>
          <p:cNvSpPr txBox="1"/>
          <p:nvPr/>
        </p:nvSpPr>
        <p:spPr>
          <a:xfrm>
            <a:off x="540912" y="579548"/>
            <a:ext cx="5740213" cy="584775"/>
          </a:xfrm>
          <a:prstGeom prst="rect">
            <a:avLst/>
          </a:prstGeom>
          <a:noFill/>
        </p:spPr>
        <p:txBody>
          <a:bodyPr wrap="square" rtlCol="0">
            <a:spAutoFit/>
          </a:bodyPr>
          <a:lstStyle/>
          <a:p>
            <a:r>
              <a:rPr lang="en-IN" sz="3200" b="1" dirty="0">
                <a:latin typeface="Bradley Hand ITC" panose="03070402050302030203" pitchFamily="66" charset="0"/>
              </a:rPr>
              <a:t>Some of Our Completed Projects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580" y="1462973"/>
            <a:ext cx="4460377" cy="25423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7581" y="4154661"/>
            <a:ext cx="4460376" cy="25423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47689" y="1462972"/>
            <a:ext cx="3422341" cy="52340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1653" y="1462972"/>
            <a:ext cx="3422341" cy="52340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934750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7581" y="1223498"/>
            <a:ext cx="7701564" cy="90146"/>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97781" y="154545"/>
            <a:ext cx="2099255" cy="120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0122795" y="1222858"/>
            <a:ext cx="1747235" cy="84355"/>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9" name="TextBox 8"/>
          <p:cNvSpPr txBox="1"/>
          <p:nvPr/>
        </p:nvSpPr>
        <p:spPr>
          <a:xfrm>
            <a:off x="540912" y="579548"/>
            <a:ext cx="5740213" cy="584775"/>
          </a:xfrm>
          <a:prstGeom prst="rect">
            <a:avLst/>
          </a:prstGeom>
          <a:noFill/>
        </p:spPr>
        <p:txBody>
          <a:bodyPr wrap="square" rtlCol="0">
            <a:spAutoFit/>
          </a:bodyPr>
          <a:lstStyle/>
          <a:p>
            <a:r>
              <a:rPr lang="en-IN" sz="3200" b="1" dirty="0">
                <a:latin typeface="Bradley Hand ITC" panose="03070402050302030203" pitchFamily="66" charset="0"/>
              </a:rPr>
              <a:t>Some of Our Completed Projects</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0970" y="1471414"/>
            <a:ext cx="2867226" cy="52384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07087" y="1477848"/>
            <a:ext cx="2769488" cy="52320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540" y="1471408"/>
            <a:ext cx="2857903" cy="52384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95617" y="1477848"/>
            <a:ext cx="2764564" cy="23986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50541" y="4159876"/>
            <a:ext cx="2854715" cy="25500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811651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7581" y="1223498"/>
            <a:ext cx="7701564" cy="90146"/>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97781" y="154545"/>
            <a:ext cx="2099255" cy="120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0122795" y="1222858"/>
            <a:ext cx="1747235" cy="84355"/>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9" name="TextBox 8"/>
          <p:cNvSpPr txBox="1"/>
          <p:nvPr/>
        </p:nvSpPr>
        <p:spPr>
          <a:xfrm>
            <a:off x="540912" y="579548"/>
            <a:ext cx="5740213" cy="584775"/>
          </a:xfrm>
          <a:prstGeom prst="rect">
            <a:avLst/>
          </a:prstGeom>
          <a:noFill/>
        </p:spPr>
        <p:txBody>
          <a:bodyPr wrap="square" rtlCol="0">
            <a:spAutoFit/>
          </a:bodyPr>
          <a:lstStyle/>
          <a:p>
            <a:r>
              <a:rPr lang="en-IN" sz="3200" b="1" dirty="0">
                <a:latin typeface="Bradley Hand ITC" panose="03070402050302030203" pitchFamily="66" charset="0"/>
              </a:rPr>
              <a:t>Some of Our Completed Projects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581" y="1493949"/>
            <a:ext cx="3296988" cy="53640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7590" y="4055165"/>
            <a:ext cx="8122440" cy="28028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5320" y="1581755"/>
            <a:ext cx="3964709" cy="22977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47590" y="1629177"/>
            <a:ext cx="3964709" cy="22503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870179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7581" y="1223498"/>
            <a:ext cx="7701564" cy="90146"/>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97781" y="154545"/>
            <a:ext cx="2099255" cy="120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0122795" y="1222858"/>
            <a:ext cx="1747235" cy="84355"/>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9" name="TextBox 8"/>
          <p:cNvSpPr txBox="1"/>
          <p:nvPr/>
        </p:nvSpPr>
        <p:spPr>
          <a:xfrm>
            <a:off x="540912" y="579548"/>
            <a:ext cx="5740213" cy="584775"/>
          </a:xfrm>
          <a:prstGeom prst="rect">
            <a:avLst/>
          </a:prstGeom>
          <a:noFill/>
        </p:spPr>
        <p:txBody>
          <a:bodyPr wrap="square" rtlCol="0">
            <a:spAutoFit/>
          </a:bodyPr>
          <a:lstStyle/>
          <a:p>
            <a:r>
              <a:rPr lang="en-IN" sz="3200" b="1" dirty="0">
                <a:latin typeface="Bradley Hand ITC" panose="03070402050302030203" pitchFamily="66" charset="0"/>
              </a:rPr>
              <a:t>Some of Our Completed Projects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674" y="1718340"/>
            <a:ext cx="2109104" cy="23385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7656" y="1740769"/>
            <a:ext cx="2179845" cy="23385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674" y="4183055"/>
            <a:ext cx="6902369" cy="25164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65380" y="1724390"/>
            <a:ext cx="2221662" cy="23833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74767" y="4363569"/>
            <a:ext cx="2194563" cy="23359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23208" y="1732179"/>
            <a:ext cx="2154144" cy="49673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40920" y="1732179"/>
            <a:ext cx="2328410" cy="24508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403826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7581" y="1223498"/>
            <a:ext cx="7701564" cy="90146"/>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97781" y="154545"/>
            <a:ext cx="2099255" cy="120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0122795" y="1222858"/>
            <a:ext cx="1747235" cy="84355"/>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9" name="TextBox 8"/>
          <p:cNvSpPr txBox="1"/>
          <p:nvPr/>
        </p:nvSpPr>
        <p:spPr>
          <a:xfrm>
            <a:off x="540912" y="579548"/>
            <a:ext cx="5740213" cy="584775"/>
          </a:xfrm>
          <a:prstGeom prst="rect">
            <a:avLst/>
          </a:prstGeom>
          <a:noFill/>
        </p:spPr>
        <p:txBody>
          <a:bodyPr wrap="square" rtlCol="0">
            <a:spAutoFit/>
          </a:bodyPr>
          <a:lstStyle/>
          <a:p>
            <a:r>
              <a:rPr lang="en-IN" sz="3200" b="1" dirty="0">
                <a:latin typeface="Bradley Hand ITC" panose="03070402050302030203" pitchFamily="66" charset="0"/>
              </a:rPr>
              <a:t>Some of Our Completed Projects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347" y="1531377"/>
            <a:ext cx="2446121" cy="24553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1795" y="1542243"/>
            <a:ext cx="2490327" cy="24445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9133" y="1755019"/>
            <a:ext cx="1897898" cy="49291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20449" y="1755019"/>
            <a:ext cx="1930357" cy="49291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7347" y="4094613"/>
            <a:ext cx="5034775" cy="25895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45358" y="1755019"/>
            <a:ext cx="2670631" cy="21802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45358" y="3986748"/>
            <a:ext cx="2678806" cy="27509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131109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7581" y="1223498"/>
            <a:ext cx="7701564" cy="90146"/>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97781" y="154545"/>
            <a:ext cx="2099255" cy="120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0122795" y="1222858"/>
            <a:ext cx="1747235" cy="84355"/>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9" name="TextBox 8"/>
          <p:cNvSpPr txBox="1"/>
          <p:nvPr/>
        </p:nvSpPr>
        <p:spPr>
          <a:xfrm>
            <a:off x="540912" y="579548"/>
            <a:ext cx="5740213" cy="584775"/>
          </a:xfrm>
          <a:prstGeom prst="rect">
            <a:avLst/>
          </a:prstGeom>
          <a:noFill/>
        </p:spPr>
        <p:txBody>
          <a:bodyPr wrap="square" rtlCol="0">
            <a:spAutoFit/>
          </a:bodyPr>
          <a:lstStyle/>
          <a:p>
            <a:r>
              <a:rPr lang="en-IN" sz="3200" b="1" dirty="0">
                <a:latin typeface="Bradley Hand ITC" panose="03070402050302030203" pitchFamily="66" charset="0"/>
              </a:rPr>
              <a:t>Some of Our Completed Projects</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581" y="1525340"/>
            <a:ext cx="7482622" cy="25065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9143" y="1487402"/>
            <a:ext cx="3908585" cy="25445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9142" y="4160589"/>
            <a:ext cx="3908585" cy="25445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TextBox 16"/>
          <p:cNvSpPr txBox="1"/>
          <p:nvPr/>
        </p:nvSpPr>
        <p:spPr>
          <a:xfrm>
            <a:off x="257581" y="4648011"/>
            <a:ext cx="7637430" cy="1569660"/>
          </a:xfrm>
          <a:prstGeom prst="rect">
            <a:avLst/>
          </a:prstGeom>
          <a:noFill/>
        </p:spPr>
        <p:txBody>
          <a:bodyPr wrap="square" rtlCol="0">
            <a:spAutoFit/>
          </a:bodyPr>
          <a:lstStyle/>
          <a:p>
            <a:r>
              <a:rPr lang="en-US" sz="2400" dirty="0" smtClean="0">
                <a:latin typeface="Arial Narrow" panose="020B0606020202030204" pitchFamily="34" charset="0"/>
              </a:rPr>
              <a:t>Client : </a:t>
            </a:r>
            <a:r>
              <a:rPr lang="en-US" sz="2400" dirty="0" err="1" smtClean="0">
                <a:latin typeface="Arial Narrow" panose="020B0606020202030204" pitchFamily="34" charset="0"/>
              </a:rPr>
              <a:t>Mipalloy</a:t>
            </a:r>
            <a:r>
              <a:rPr lang="en-US" sz="2400" dirty="0" smtClean="0">
                <a:latin typeface="Arial Narrow" panose="020B0606020202030204" pitchFamily="34" charset="0"/>
              </a:rPr>
              <a:t> </a:t>
            </a:r>
            <a:r>
              <a:rPr lang="en-US" dirty="0" smtClean="0">
                <a:latin typeface="Arial Narrow" panose="020B0606020202030204" pitchFamily="34" charset="0"/>
              </a:rPr>
              <a:t>[</a:t>
            </a:r>
            <a:r>
              <a:rPr lang="en-US" dirty="0" err="1" smtClean="0">
                <a:latin typeface="Arial Narrow" panose="020B0606020202030204" pitchFamily="34" charset="0"/>
              </a:rPr>
              <a:t>irungattukottai</a:t>
            </a:r>
            <a:r>
              <a:rPr lang="en-US" dirty="0" smtClean="0">
                <a:latin typeface="Arial Narrow" panose="020B0606020202030204" pitchFamily="34" charset="0"/>
              </a:rPr>
              <a:t>]</a:t>
            </a:r>
          </a:p>
          <a:p>
            <a:r>
              <a:rPr lang="en-US" sz="2400" dirty="0" smtClean="0">
                <a:latin typeface="Arial Narrow" panose="020B0606020202030204" pitchFamily="34" charset="0"/>
              </a:rPr>
              <a:t>Project : Road, Trench, Fire Hydrant Tank, </a:t>
            </a:r>
            <a:r>
              <a:rPr lang="en-US" sz="2400" dirty="0" err="1" smtClean="0">
                <a:latin typeface="Arial Narrow" panose="020B0606020202030204" pitchFamily="34" charset="0"/>
              </a:rPr>
              <a:t>Veichle</a:t>
            </a:r>
            <a:r>
              <a:rPr lang="en-US" sz="2400" dirty="0" smtClean="0">
                <a:latin typeface="Arial Narrow" panose="020B0606020202030204" pitchFamily="34" charset="0"/>
              </a:rPr>
              <a:t> Parking &amp; </a:t>
            </a:r>
            <a:r>
              <a:rPr lang="en-US" sz="2400" dirty="0" err="1" smtClean="0">
                <a:latin typeface="Arial Narrow" panose="020B0606020202030204" pitchFamily="34" charset="0"/>
              </a:rPr>
              <a:t>ect</a:t>
            </a:r>
            <a:r>
              <a:rPr lang="en-US" sz="2400" dirty="0" smtClean="0">
                <a:latin typeface="Arial Narrow" panose="020B0606020202030204" pitchFamily="34" charset="0"/>
              </a:rPr>
              <a:t>.,</a:t>
            </a:r>
          </a:p>
          <a:p>
            <a:r>
              <a:rPr lang="en-US" sz="2400" dirty="0" smtClean="0">
                <a:latin typeface="Arial Narrow" panose="020B0606020202030204" pitchFamily="34" charset="0"/>
              </a:rPr>
              <a:t>Year : 2022</a:t>
            </a:r>
          </a:p>
          <a:p>
            <a:r>
              <a:rPr lang="en-US" sz="2400" dirty="0" smtClean="0">
                <a:latin typeface="Arial Narrow" panose="020B0606020202030204" pitchFamily="34" charset="0"/>
              </a:rPr>
              <a:t>Value : 1.20 </a:t>
            </a:r>
            <a:r>
              <a:rPr lang="en-US" sz="2400" dirty="0" err="1" smtClean="0">
                <a:latin typeface="Arial Narrow" panose="020B0606020202030204" pitchFamily="34" charset="0"/>
              </a:rPr>
              <a:t>Crore</a:t>
            </a:r>
            <a:r>
              <a:rPr lang="en-US" sz="2400" dirty="0" smtClean="0">
                <a:latin typeface="Arial Narrow" panose="020B0606020202030204" pitchFamily="34" charset="0"/>
              </a:rPr>
              <a:t> </a:t>
            </a:r>
            <a:r>
              <a:rPr lang="en-US" dirty="0" smtClean="0">
                <a:latin typeface="Arial Narrow" panose="020B0606020202030204" pitchFamily="34" charset="0"/>
              </a:rPr>
              <a:t>[INR]</a:t>
            </a:r>
            <a:endParaRPr lang="en-IN" dirty="0">
              <a:latin typeface="Arial Narrow" panose="020B0606020202030204" pitchFamily="34" charset="0"/>
            </a:endParaRPr>
          </a:p>
        </p:txBody>
      </p:sp>
    </p:spTree>
    <p:extLst>
      <p:ext uri="{BB962C8B-B14F-4D97-AF65-F5344CB8AC3E}">
        <p14:creationId xmlns:p14="http://schemas.microsoft.com/office/powerpoint/2010/main" val="32788553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7581" y="1223498"/>
            <a:ext cx="7701564" cy="90146"/>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97781" y="154545"/>
            <a:ext cx="2099255" cy="120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0122795" y="1222858"/>
            <a:ext cx="1747235" cy="84355"/>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9" name="TextBox 8"/>
          <p:cNvSpPr txBox="1"/>
          <p:nvPr/>
        </p:nvSpPr>
        <p:spPr>
          <a:xfrm>
            <a:off x="2601534" y="2921168"/>
            <a:ext cx="7495502" cy="1015663"/>
          </a:xfrm>
          <a:prstGeom prst="rect">
            <a:avLst/>
          </a:prstGeom>
          <a:noFill/>
        </p:spPr>
        <p:txBody>
          <a:bodyPr wrap="square" rtlCol="0">
            <a:spAutoFit/>
          </a:bodyPr>
          <a:lstStyle/>
          <a:p>
            <a:r>
              <a:rPr lang="en-IN" sz="6000" b="1" dirty="0" smtClean="0">
                <a:latin typeface="Bradley Hand ITC" panose="03070402050302030203" pitchFamily="66" charset="0"/>
              </a:rPr>
              <a:t>Our On-Going Project</a:t>
            </a:r>
            <a:endParaRPr lang="en-IN" sz="6000" b="1" dirty="0">
              <a:latin typeface="Bradley Hand ITC" panose="03070402050302030203" pitchFamily="66" charset="0"/>
            </a:endParaRPr>
          </a:p>
        </p:txBody>
      </p:sp>
    </p:spTree>
    <p:extLst>
      <p:ext uri="{BB962C8B-B14F-4D97-AF65-F5344CB8AC3E}">
        <p14:creationId xmlns:p14="http://schemas.microsoft.com/office/powerpoint/2010/main" val="26539583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7581" y="1223498"/>
            <a:ext cx="7701564" cy="90146"/>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97781" y="154545"/>
            <a:ext cx="2099255" cy="120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0122795" y="1222858"/>
            <a:ext cx="1747235" cy="84355"/>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9" name="TextBox 8"/>
          <p:cNvSpPr txBox="1"/>
          <p:nvPr/>
        </p:nvSpPr>
        <p:spPr>
          <a:xfrm>
            <a:off x="540913" y="579548"/>
            <a:ext cx="4340180" cy="584775"/>
          </a:xfrm>
          <a:prstGeom prst="rect">
            <a:avLst/>
          </a:prstGeom>
          <a:noFill/>
        </p:spPr>
        <p:txBody>
          <a:bodyPr wrap="square" rtlCol="0">
            <a:spAutoFit/>
          </a:bodyPr>
          <a:lstStyle/>
          <a:p>
            <a:r>
              <a:rPr lang="en-IN" sz="3200" b="1" dirty="0" smtClean="0">
                <a:latin typeface="Bradley Hand ITC" panose="03070402050302030203" pitchFamily="66" charset="0"/>
              </a:rPr>
              <a:t>Our On-Going Project</a:t>
            </a:r>
            <a:endParaRPr lang="en-IN" sz="3200" b="1" dirty="0">
              <a:latin typeface="Bradley Hand ITC" panose="03070402050302030203" pitchFamily="66"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581" y="1533377"/>
            <a:ext cx="1794686" cy="28557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4854" y="1533377"/>
            <a:ext cx="1794686" cy="28557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581" y="4608853"/>
            <a:ext cx="3788253" cy="21295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12128" y="1533378"/>
            <a:ext cx="3273410" cy="25181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0245" y="4164038"/>
            <a:ext cx="3275293" cy="25743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71294" y="1448972"/>
            <a:ext cx="4298736" cy="52050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667515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7581" y="1223498"/>
            <a:ext cx="7701564" cy="90146"/>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97781" y="154545"/>
            <a:ext cx="2099255" cy="120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0122795" y="1222858"/>
            <a:ext cx="1747235" cy="84355"/>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9" name="TextBox 8"/>
          <p:cNvSpPr txBox="1"/>
          <p:nvPr/>
        </p:nvSpPr>
        <p:spPr>
          <a:xfrm>
            <a:off x="540913" y="579548"/>
            <a:ext cx="3528811" cy="584775"/>
          </a:xfrm>
          <a:prstGeom prst="rect">
            <a:avLst/>
          </a:prstGeom>
          <a:noFill/>
        </p:spPr>
        <p:txBody>
          <a:bodyPr wrap="square" rtlCol="0">
            <a:spAutoFit/>
          </a:bodyPr>
          <a:lstStyle/>
          <a:p>
            <a:r>
              <a:rPr lang="en-US" sz="3200" b="1" dirty="0" smtClean="0">
                <a:latin typeface="Bradley Hand ITC" panose="03070402050302030203" pitchFamily="66" charset="0"/>
              </a:rPr>
              <a:t>about us</a:t>
            </a:r>
            <a:endParaRPr lang="en-IN" sz="3200" b="1" dirty="0">
              <a:latin typeface="Bradley Hand ITC" panose="03070402050302030203" pitchFamily="66" charset="0"/>
            </a:endParaRPr>
          </a:p>
        </p:txBody>
      </p:sp>
      <p:sp>
        <p:nvSpPr>
          <p:cNvPr id="10" name="TextBox 9"/>
          <p:cNvSpPr txBox="1"/>
          <p:nvPr/>
        </p:nvSpPr>
        <p:spPr>
          <a:xfrm>
            <a:off x="257580" y="1417895"/>
            <a:ext cx="11612449" cy="6432530"/>
          </a:xfrm>
          <a:prstGeom prst="rect">
            <a:avLst/>
          </a:prstGeom>
          <a:noFill/>
        </p:spPr>
        <p:txBody>
          <a:bodyPr wrap="square" rtlCol="0">
            <a:spAutoFit/>
          </a:bodyPr>
          <a:lstStyle/>
          <a:p>
            <a:r>
              <a:rPr lang="en-US" sz="2000" dirty="0">
                <a:latin typeface="Arial Narrow" panose="020B0606020202030204" pitchFamily="34" charset="0"/>
                <a:cs typeface="Arial" panose="020B0604020202020204" pitchFamily="34" charset="0"/>
              </a:rPr>
              <a:t>	</a:t>
            </a:r>
            <a:r>
              <a:rPr lang="en-US" sz="2000" dirty="0" smtClean="0">
                <a:latin typeface="Arial Narrow" panose="020B0606020202030204" pitchFamily="34" charset="0"/>
                <a:cs typeface="Arial" panose="020B0604020202020204" pitchFamily="34" charset="0"/>
              </a:rPr>
              <a:t>	</a:t>
            </a:r>
            <a:r>
              <a:rPr lang="en-US" sz="2200" b="1" dirty="0" smtClean="0">
                <a:latin typeface="Arial Narrow" panose="020B0606020202030204" pitchFamily="34" charset="0"/>
                <a:cs typeface="Arial" panose="020B0604020202020204" pitchFamily="34" charset="0"/>
              </a:rPr>
              <a:t>SSS CONSTRUCTION</a:t>
            </a:r>
            <a:r>
              <a:rPr lang="en-US" sz="2200" b="1" dirty="0">
                <a:latin typeface="Arial Narrow" panose="020B0606020202030204" pitchFamily="34" charset="0"/>
                <a:cs typeface="Arial" panose="020B0604020202020204" pitchFamily="34" charset="0"/>
              </a:rPr>
              <a:t> </a:t>
            </a:r>
            <a:r>
              <a:rPr lang="en-US" sz="2200" dirty="0" smtClean="0">
                <a:latin typeface="Arial Narrow" panose="020B0606020202030204" pitchFamily="34" charset="0"/>
                <a:cs typeface="Arial" panose="020B0604020202020204" pitchFamily="34" charset="0"/>
              </a:rPr>
              <a:t>is Established in the year 2010 </a:t>
            </a:r>
            <a:r>
              <a:rPr lang="en-US" sz="2200" dirty="0">
                <a:latin typeface="Arial Narrow" panose="020B0606020202030204" pitchFamily="34" charset="0"/>
                <a:cs typeface="Arial" panose="020B0604020202020204" pitchFamily="34" charset="0"/>
              </a:rPr>
              <a:t>in </a:t>
            </a:r>
            <a:r>
              <a:rPr lang="en-US" sz="2200" dirty="0" err="1" smtClean="0">
                <a:latin typeface="Arial Narrow" panose="020B0606020202030204" pitchFamily="34" charset="0"/>
                <a:cs typeface="Arial" panose="020B0604020202020204" pitchFamily="34" charset="0"/>
              </a:rPr>
              <a:t>Sunguvarchatram</a:t>
            </a:r>
            <a:r>
              <a:rPr lang="en-US" sz="2200" dirty="0" smtClean="0">
                <a:latin typeface="Arial Narrow" panose="020B0606020202030204" pitchFamily="34" charset="0"/>
                <a:cs typeface="Arial" panose="020B0604020202020204" pitchFamily="34" charset="0"/>
              </a:rPr>
              <a:t> area. We are </a:t>
            </a:r>
            <a:r>
              <a:rPr lang="en-IN" sz="2200" dirty="0" smtClean="0"/>
              <a:t>participate the Civil and Allied works and services that include </a:t>
            </a:r>
            <a:r>
              <a:rPr lang="en-IN" sz="2200" b="1" dirty="0" smtClean="0"/>
              <a:t>Industrial Buildings, Road &amp; Trench works, </a:t>
            </a:r>
            <a:r>
              <a:rPr lang="en-US" sz="2200" b="1" dirty="0" smtClean="0">
                <a:latin typeface="Arial Narrow" panose="020B0606020202030204" pitchFamily="34" charset="0"/>
                <a:cs typeface="Arial" panose="020B0604020202020204" pitchFamily="34" charset="0"/>
              </a:rPr>
              <a:t> Boundary walls, Residential and Commercial Buildings, MS Structural Fabrication works, Interior &amp; Painting works </a:t>
            </a:r>
            <a:r>
              <a:rPr lang="en-US" sz="2200" dirty="0" smtClean="0">
                <a:latin typeface="Arial Narrow" panose="020B0606020202030204" pitchFamily="34" charset="0"/>
                <a:cs typeface="Arial" panose="020B0604020202020204" pitchFamily="34" charset="0"/>
              </a:rPr>
              <a:t>and</a:t>
            </a:r>
            <a:r>
              <a:rPr lang="en-US" sz="2200" b="1" dirty="0" smtClean="0">
                <a:latin typeface="Arial Narrow" panose="020B0606020202030204" pitchFamily="34" charset="0"/>
                <a:cs typeface="Arial" panose="020B0604020202020204" pitchFamily="34" charset="0"/>
              </a:rPr>
              <a:t> </a:t>
            </a:r>
            <a:r>
              <a:rPr lang="en-US" sz="2200" dirty="0" smtClean="0">
                <a:latin typeface="Arial Narrow" panose="020B0606020202030204" pitchFamily="34" charset="0"/>
                <a:cs typeface="Arial" panose="020B0604020202020204" pitchFamily="34" charset="0"/>
              </a:rPr>
              <a:t>others construction related works as per the requirement of our clients.</a:t>
            </a:r>
          </a:p>
          <a:p>
            <a:endParaRPr lang="en-US" sz="2200" b="1" dirty="0">
              <a:latin typeface="Arial Narrow" panose="020B0606020202030204" pitchFamily="34" charset="0"/>
              <a:cs typeface="Arial" panose="020B0604020202020204" pitchFamily="34" charset="0"/>
            </a:endParaRPr>
          </a:p>
          <a:p>
            <a:r>
              <a:rPr lang="en-US" sz="2200" dirty="0" smtClean="0">
                <a:latin typeface="Arial Narrow" panose="020B0606020202030204" pitchFamily="34" charset="0"/>
                <a:cs typeface="Arial" panose="020B0604020202020204" pitchFamily="34" charset="0"/>
              </a:rPr>
              <a:t>		A piece of land, four walls built around it &amp; a roof on top can make a house, but we at SSS Construction of experience, strength of quality construction, colors of innovative solutions, lights of new technology, surety of transparent transactions &amp; finally the touch of emotion that converts it in to your dream project which adds status to you. </a:t>
            </a:r>
            <a:r>
              <a:rPr lang="en-US" sz="2200" dirty="0">
                <a:latin typeface="Arial Narrow" panose="020B0606020202030204" pitchFamily="34" charset="0"/>
              </a:rPr>
              <a:t>In this age of technology where the world has become very small, </a:t>
            </a:r>
            <a:r>
              <a:rPr lang="en-US" sz="2200" dirty="0" smtClean="0">
                <a:latin typeface="Arial Narrow" panose="020B0606020202030204" pitchFamily="34" charset="0"/>
              </a:rPr>
              <a:t>companies today </a:t>
            </a:r>
            <a:r>
              <a:rPr lang="en-US" sz="2200" dirty="0">
                <a:latin typeface="Arial Narrow" panose="020B0606020202030204" pitchFamily="34" charset="0"/>
              </a:rPr>
              <a:t>need to provide quality, efficient, innovative, new age &amp; cost </a:t>
            </a:r>
            <a:r>
              <a:rPr lang="en-US" sz="2200" dirty="0" smtClean="0">
                <a:latin typeface="Arial Narrow" panose="020B0606020202030204" pitchFamily="34" charset="0"/>
              </a:rPr>
              <a:t>effective solutions </a:t>
            </a:r>
            <a:r>
              <a:rPr lang="en-US" sz="2200" dirty="0">
                <a:latin typeface="Arial Narrow" panose="020B0606020202030204" pitchFamily="34" charset="0"/>
              </a:rPr>
              <a:t>to cater the ever evolving customers, and construction industry is no exception to it</a:t>
            </a:r>
            <a:r>
              <a:rPr lang="en-US" sz="2200" dirty="0" smtClean="0">
                <a:latin typeface="Arial Narrow" panose="020B0606020202030204" pitchFamily="34" charset="0"/>
              </a:rPr>
              <a:t>.</a:t>
            </a:r>
          </a:p>
          <a:p>
            <a:endParaRPr lang="en-US" sz="2200" dirty="0">
              <a:latin typeface="Arial Narrow" panose="020B0606020202030204" pitchFamily="34" charset="0"/>
            </a:endParaRPr>
          </a:p>
          <a:p>
            <a:r>
              <a:rPr lang="en-US" sz="2200" dirty="0" smtClean="0">
                <a:latin typeface="Arial Narrow" panose="020B0606020202030204" pitchFamily="34" charset="0"/>
              </a:rPr>
              <a:t>		SSS </a:t>
            </a:r>
            <a:r>
              <a:rPr lang="en-US" sz="2200" dirty="0">
                <a:latin typeface="Arial Narrow" panose="020B0606020202030204" pitchFamily="34" charset="0"/>
              </a:rPr>
              <a:t>Construction stands tall when it comes to deliver the above attributes. We have an approach where we work for utmost customer satisfaction &amp; thus we have been able to create our niche in the market as one of the construction companies. Our projects at different locations and different factories and we assure to our customers a perfect living solution with continuing our journey of building status.</a:t>
            </a:r>
            <a:endParaRPr lang="en-IN" sz="2200" dirty="0">
              <a:latin typeface="Arial Narrow" panose="020B0606020202030204" pitchFamily="34" charset="0"/>
              <a:cs typeface="Arial" panose="020B0604020202020204" pitchFamily="34" charset="0"/>
            </a:endParaRPr>
          </a:p>
          <a:p>
            <a:endParaRPr lang="en-US" sz="2000" dirty="0">
              <a:latin typeface="Arial Narrow" panose="020B0606020202030204" pitchFamily="34" charset="0"/>
            </a:endParaRPr>
          </a:p>
          <a:p>
            <a:endParaRPr lang="en-US" sz="2000" dirty="0" smtClean="0">
              <a:latin typeface="Arial Narrow" panose="020B0606020202030204" pitchFamily="34" charset="0"/>
              <a:cs typeface="Arial" panose="020B0604020202020204" pitchFamily="34" charset="0"/>
            </a:endParaRPr>
          </a:p>
          <a:p>
            <a:endParaRPr lang="en-IN" sz="2000" dirty="0">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25572413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7581" y="1223498"/>
            <a:ext cx="7701564" cy="90146"/>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97781" y="154545"/>
            <a:ext cx="2099255" cy="120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0122795" y="1222858"/>
            <a:ext cx="1747235" cy="84355"/>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9" name="TextBox 8"/>
          <p:cNvSpPr txBox="1"/>
          <p:nvPr/>
        </p:nvSpPr>
        <p:spPr>
          <a:xfrm>
            <a:off x="540913" y="579548"/>
            <a:ext cx="4340180" cy="584775"/>
          </a:xfrm>
          <a:prstGeom prst="rect">
            <a:avLst/>
          </a:prstGeom>
          <a:noFill/>
        </p:spPr>
        <p:txBody>
          <a:bodyPr wrap="square" rtlCol="0">
            <a:spAutoFit/>
          </a:bodyPr>
          <a:lstStyle/>
          <a:p>
            <a:r>
              <a:rPr lang="en-IN" sz="3200" b="1" dirty="0" smtClean="0">
                <a:latin typeface="Bradley Hand ITC" panose="03070402050302030203" pitchFamily="66" charset="0"/>
              </a:rPr>
              <a:t>Our On-Going Projects</a:t>
            </a:r>
            <a:endParaRPr lang="en-IN" sz="3200" b="1" dirty="0">
              <a:latin typeface="Bradley Hand ITC" panose="03070402050302030203" pitchFamily="66"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581" y="1435057"/>
            <a:ext cx="2093414" cy="27912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9884" y="1435057"/>
            <a:ext cx="2093414" cy="27912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2187" y="1435057"/>
            <a:ext cx="2095915" cy="27945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76616" y="1435057"/>
            <a:ext cx="2093414" cy="27912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11003" y="4347688"/>
            <a:ext cx="1895321" cy="25270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49789" y="4367171"/>
            <a:ext cx="1867109" cy="24894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36991" y="1417895"/>
            <a:ext cx="2099812" cy="27912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6108" y="4347688"/>
            <a:ext cx="2125850" cy="25089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99541" y="4367171"/>
            <a:ext cx="1974711" cy="25631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910115" y="4367172"/>
            <a:ext cx="1867109" cy="25076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889076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7581" y="1223498"/>
            <a:ext cx="7701564" cy="90146"/>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97781" y="154545"/>
            <a:ext cx="2099255" cy="120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0122795" y="1222858"/>
            <a:ext cx="1747235" cy="84355"/>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9" name="TextBox 8"/>
          <p:cNvSpPr txBox="1"/>
          <p:nvPr/>
        </p:nvSpPr>
        <p:spPr>
          <a:xfrm>
            <a:off x="540913" y="579548"/>
            <a:ext cx="4340180" cy="584775"/>
          </a:xfrm>
          <a:prstGeom prst="rect">
            <a:avLst/>
          </a:prstGeom>
          <a:noFill/>
        </p:spPr>
        <p:txBody>
          <a:bodyPr wrap="square" rtlCol="0">
            <a:spAutoFit/>
          </a:bodyPr>
          <a:lstStyle/>
          <a:p>
            <a:r>
              <a:rPr lang="en-IN" sz="3200" b="1" dirty="0" smtClean="0">
                <a:latin typeface="Bradley Hand ITC" panose="03070402050302030203" pitchFamily="66" charset="0"/>
              </a:rPr>
              <a:t>Our On-Going Projects</a:t>
            </a:r>
            <a:endParaRPr lang="en-IN" sz="3200" b="1" dirty="0">
              <a:latin typeface="Bradley Hand ITC" panose="03070402050302030203" pitchFamily="66"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7214" y="1575249"/>
            <a:ext cx="2463898" cy="32851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3089" y="4091060"/>
            <a:ext cx="3588149" cy="25392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73089" y="1575249"/>
            <a:ext cx="3646118" cy="22826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7087" y="4976988"/>
            <a:ext cx="2196800" cy="1647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6221" y="1682678"/>
            <a:ext cx="2305385" cy="31777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72149" y="4976988"/>
            <a:ext cx="2154027" cy="16674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8537" y="4062597"/>
            <a:ext cx="3156545" cy="25961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652" y="1518323"/>
            <a:ext cx="3119461" cy="23395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064453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7581" y="1223498"/>
            <a:ext cx="7701564" cy="90146"/>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97781" y="154545"/>
            <a:ext cx="2099255" cy="120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0122795" y="1222858"/>
            <a:ext cx="1747235" cy="84355"/>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9" name="TextBox 8"/>
          <p:cNvSpPr txBox="1"/>
          <p:nvPr/>
        </p:nvSpPr>
        <p:spPr>
          <a:xfrm>
            <a:off x="540913" y="579548"/>
            <a:ext cx="4340180" cy="584775"/>
          </a:xfrm>
          <a:prstGeom prst="rect">
            <a:avLst/>
          </a:prstGeom>
          <a:noFill/>
        </p:spPr>
        <p:txBody>
          <a:bodyPr wrap="square" rtlCol="0">
            <a:spAutoFit/>
          </a:bodyPr>
          <a:lstStyle/>
          <a:p>
            <a:r>
              <a:rPr lang="en-IN" sz="3200" b="1" dirty="0" smtClean="0">
                <a:latin typeface="Bradley Hand ITC" panose="03070402050302030203" pitchFamily="66" charset="0"/>
              </a:rPr>
              <a:t>Our On-Going Projects</a:t>
            </a:r>
            <a:endParaRPr lang="en-IN" sz="3200" b="1" dirty="0">
              <a:latin typeface="Bradley Hand ITC" panose="03070402050302030203" pitchFamily="66"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580" y="1495994"/>
            <a:ext cx="3329681" cy="51720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6356" y="4365803"/>
            <a:ext cx="3329681" cy="23022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6356" y="1573102"/>
            <a:ext cx="3231207" cy="26433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6659" y="1573102"/>
            <a:ext cx="4713371" cy="23658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6659" y="4128073"/>
            <a:ext cx="4713371" cy="25400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831686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7581" y="1223498"/>
            <a:ext cx="7701564" cy="90146"/>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97781" y="154545"/>
            <a:ext cx="2099255" cy="120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0122795" y="1222858"/>
            <a:ext cx="1747235" cy="84355"/>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9" name="TextBox 8"/>
          <p:cNvSpPr txBox="1"/>
          <p:nvPr/>
        </p:nvSpPr>
        <p:spPr>
          <a:xfrm>
            <a:off x="540913" y="579548"/>
            <a:ext cx="4340180" cy="584775"/>
          </a:xfrm>
          <a:prstGeom prst="rect">
            <a:avLst/>
          </a:prstGeom>
          <a:noFill/>
        </p:spPr>
        <p:txBody>
          <a:bodyPr wrap="square" rtlCol="0">
            <a:spAutoFit/>
          </a:bodyPr>
          <a:lstStyle/>
          <a:p>
            <a:r>
              <a:rPr lang="en-IN" sz="3200" b="1" dirty="0" smtClean="0">
                <a:latin typeface="Bradley Hand ITC" panose="03070402050302030203" pitchFamily="66" charset="0"/>
              </a:rPr>
              <a:t>Our On-Going Projects</a:t>
            </a:r>
            <a:endParaRPr lang="en-IN" sz="3200" b="1" dirty="0">
              <a:latin typeface="Bradley Hand ITC" panose="03070402050302030203" pitchFamily="66"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5306" y="1372819"/>
            <a:ext cx="3302981" cy="53234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7581" y="1372819"/>
            <a:ext cx="3286565" cy="53234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447" y="1417895"/>
            <a:ext cx="4640583" cy="52783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328647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7581" y="1223498"/>
            <a:ext cx="7701564" cy="90146"/>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97781" y="154545"/>
            <a:ext cx="2099255" cy="120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0122795" y="1222858"/>
            <a:ext cx="1747235" cy="84355"/>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9" name="TextBox 8"/>
          <p:cNvSpPr txBox="1"/>
          <p:nvPr/>
        </p:nvSpPr>
        <p:spPr>
          <a:xfrm>
            <a:off x="540913" y="579548"/>
            <a:ext cx="4340180" cy="584775"/>
          </a:xfrm>
          <a:prstGeom prst="rect">
            <a:avLst/>
          </a:prstGeom>
          <a:noFill/>
        </p:spPr>
        <p:txBody>
          <a:bodyPr wrap="square" rtlCol="0">
            <a:spAutoFit/>
          </a:bodyPr>
          <a:lstStyle/>
          <a:p>
            <a:r>
              <a:rPr lang="en-IN" sz="3200" b="1" dirty="0" smtClean="0">
                <a:latin typeface="Bradley Hand ITC" panose="03070402050302030203" pitchFamily="66" charset="0"/>
              </a:rPr>
              <a:t>Our On-Going Projects</a:t>
            </a:r>
            <a:endParaRPr lang="en-IN" sz="3200" b="1" dirty="0">
              <a:latin typeface="Bradley Hand ITC" panose="03070402050302030203" pitchFamily="66"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400" y="1477106"/>
            <a:ext cx="3357492" cy="25181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8569" y="1408644"/>
            <a:ext cx="4686731" cy="25865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12538" y="1477106"/>
            <a:ext cx="3357492" cy="25181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06595" y="4158687"/>
            <a:ext cx="3299371" cy="26993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01352" y="4165119"/>
            <a:ext cx="4713948" cy="2706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182" y="4158687"/>
            <a:ext cx="3342810" cy="26993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703771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7581" y="1223498"/>
            <a:ext cx="7701564" cy="90146"/>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97781" y="154545"/>
            <a:ext cx="2099255" cy="120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0122795" y="1222858"/>
            <a:ext cx="1747235" cy="84355"/>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9" name="TextBox 8"/>
          <p:cNvSpPr txBox="1"/>
          <p:nvPr/>
        </p:nvSpPr>
        <p:spPr>
          <a:xfrm>
            <a:off x="540913" y="579548"/>
            <a:ext cx="4340180" cy="584775"/>
          </a:xfrm>
          <a:prstGeom prst="rect">
            <a:avLst/>
          </a:prstGeom>
          <a:noFill/>
        </p:spPr>
        <p:txBody>
          <a:bodyPr wrap="square" rtlCol="0">
            <a:spAutoFit/>
          </a:bodyPr>
          <a:lstStyle/>
          <a:p>
            <a:r>
              <a:rPr lang="en-IN" sz="3200" b="1" dirty="0" smtClean="0">
                <a:latin typeface="Bradley Hand ITC" panose="03070402050302030203" pitchFamily="66" charset="0"/>
              </a:rPr>
              <a:t>Our On-Going Projects</a:t>
            </a:r>
            <a:endParaRPr lang="en-IN" sz="3200" b="1" dirty="0">
              <a:latin typeface="Bradley Hand ITC" panose="03070402050302030203" pitchFamily="66"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582" y="1471293"/>
            <a:ext cx="2915076" cy="25379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7580" y="4166941"/>
            <a:ext cx="2915077" cy="26910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2462" y="1417895"/>
            <a:ext cx="3455196" cy="25913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47462" y="1430806"/>
            <a:ext cx="5022568" cy="26910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5880" y="4193951"/>
            <a:ext cx="4934150" cy="26640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82462" y="4166941"/>
            <a:ext cx="3455196" cy="26910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416757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7581" y="1223498"/>
            <a:ext cx="7701564" cy="90146"/>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97781" y="154545"/>
            <a:ext cx="2099255" cy="120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0122795" y="1222858"/>
            <a:ext cx="1747235" cy="84355"/>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9" name="TextBox 8"/>
          <p:cNvSpPr txBox="1"/>
          <p:nvPr/>
        </p:nvSpPr>
        <p:spPr>
          <a:xfrm>
            <a:off x="540913" y="579548"/>
            <a:ext cx="4340180" cy="584775"/>
          </a:xfrm>
          <a:prstGeom prst="rect">
            <a:avLst/>
          </a:prstGeom>
          <a:noFill/>
        </p:spPr>
        <p:txBody>
          <a:bodyPr wrap="square" rtlCol="0">
            <a:spAutoFit/>
          </a:bodyPr>
          <a:lstStyle/>
          <a:p>
            <a:r>
              <a:rPr lang="en-IN" sz="3200" b="1" dirty="0" smtClean="0">
                <a:latin typeface="Bradley Hand ITC" panose="03070402050302030203" pitchFamily="66" charset="0"/>
              </a:rPr>
              <a:t>Our On-Going Projects</a:t>
            </a:r>
            <a:endParaRPr lang="en-IN" sz="3200" b="1" dirty="0">
              <a:latin typeface="Bradley Hand ITC" panose="03070402050302030203" pitchFamily="66"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288" y="1372819"/>
            <a:ext cx="7673857" cy="54030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1465" y="1372819"/>
            <a:ext cx="3859405" cy="24702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6135" y="3894544"/>
            <a:ext cx="3841802" cy="28813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646914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7581" y="1223498"/>
            <a:ext cx="7701564" cy="90146"/>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97781" y="154545"/>
            <a:ext cx="2099255" cy="120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0122795" y="1222858"/>
            <a:ext cx="1747235" cy="84355"/>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9" name="TextBox 8"/>
          <p:cNvSpPr txBox="1"/>
          <p:nvPr/>
        </p:nvSpPr>
        <p:spPr>
          <a:xfrm>
            <a:off x="540913" y="579548"/>
            <a:ext cx="4340180" cy="584775"/>
          </a:xfrm>
          <a:prstGeom prst="rect">
            <a:avLst/>
          </a:prstGeom>
          <a:noFill/>
        </p:spPr>
        <p:txBody>
          <a:bodyPr wrap="square" rtlCol="0">
            <a:spAutoFit/>
          </a:bodyPr>
          <a:lstStyle/>
          <a:p>
            <a:r>
              <a:rPr lang="en-IN" sz="3200" b="1" dirty="0" smtClean="0">
                <a:latin typeface="Bradley Hand ITC" panose="03070402050302030203" pitchFamily="66" charset="0"/>
              </a:rPr>
              <a:t>Our On-Going Projects</a:t>
            </a:r>
            <a:endParaRPr lang="en-IN" sz="3200" b="1" dirty="0">
              <a:latin typeface="Bradley Hand ITC" panose="03070402050302030203" pitchFamily="66"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581" y="1508873"/>
            <a:ext cx="5847798" cy="26973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517" y="4340180"/>
            <a:ext cx="4953885" cy="25178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0870" y="1508873"/>
            <a:ext cx="5693076" cy="26383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extBox 12"/>
          <p:cNvSpPr txBox="1"/>
          <p:nvPr/>
        </p:nvSpPr>
        <p:spPr>
          <a:xfrm>
            <a:off x="5338402" y="4814260"/>
            <a:ext cx="6555544" cy="1569660"/>
          </a:xfrm>
          <a:prstGeom prst="rect">
            <a:avLst/>
          </a:prstGeom>
          <a:noFill/>
        </p:spPr>
        <p:txBody>
          <a:bodyPr wrap="square" rtlCol="0">
            <a:spAutoFit/>
          </a:bodyPr>
          <a:lstStyle/>
          <a:p>
            <a:r>
              <a:rPr lang="en-US" sz="2400" dirty="0" smtClean="0">
                <a:latin typeface="Arial Narrow" panose="020B0606020202030204" pitchFamily="34" charset="0"/>
              </a:rPr>
              <a:t>Client </a:t>
            </a:r>
            <a:r>
              <a:rPr lang="en-US" sz="2400" dirty="0">
                <a:latin typeface="Arial Narrow" panose="020B0606020202030204" pitchFamily="34" charset="0"/>
              </a:rPr>
              <a:t>: </a:t>
            </a:r>
            <a:r>
              <a:rPr lang="en-US" sz="2400" dirty="0" smtClean="0">
                <a:latin typeface="Arial Narrow" panose="020B0606020202030204" pitchFamily="34" charset="0"/>
              </a:rPr>
              <a:t>Madras Engineering industries </a:t>
            </a:r>
            <a:r>
              <a:rPr lang="en-US" sz="2000" dirty="0" smtClean="0">
                <a:latin typeface="Arial Narrow" panose="020B0606020202030204" pitchFamily="34" charset="0"/>
              </a:rPr>
              <a:t>Pvt. Ltd.[</a:t>
            </a:r>
            <a:r>
              <a:rPr lang="en-US" sz="2000" dirty="0" err="1" smtClean="0">
                <a:latin typeface="Arial Narrow" panose="020B0606020202030204" pitchFamily="34" charset="0"/>
              </a:rPr>
              <a:t>Pillaipakkam</a:t>
            </a:r>
            <a:r>
              <a:rPr lang="en-US" sz="2000" dirty="0" smtClean="0">
                <a:latin typeface="Arial Narrow" panose="020B0606020202030204" pitchFamily="34" charset="0"/>
              </a:rPr>
              <a:t>]</a:t>
            </a:r>
          </a:p>
          <a:p>
            <a:r>
              <a:rPr lang="en-US" sz="2400" dirty="0" smtClean="0">
                <a:latin typeface="Arial Narrow" panose="020B0606020202030204" pitchFamily="34" charset="0"/>
              </a:rPr>
              <a:t>Project : Unit-1 FG Expansion</a:t>
            </a:r>
          </a:p>
          <a:p>
            <a:r>
              <a:rPr lang="en-US" sz="2400" dirty="0" smtClean="0">
                <a:latin typeface="Arial Narrow" panose="020B0606020202030204" pitchFamily="34" charset="0"/>
              </a:rPr>
              <a:t>Year : 2023</a:t>
            </a:r>
          </a:p>
          <a:p>
            <a:r>
              <a:rPr lang="en-US" sz="2400" dirty="0" smtClean="0">
                <a:latin typeface="Arial Narrow" panose="020B0606020202030204" pitchFamily="34" charset="0"/>
              </a:rPr>
              <a:t>Value : 70 Lakh </a:t>
            </a:r>
            <a:r>
              <a:rPr lang="en-US" dirty="0" smtClean="0">
                <a:latin typeface="Arial Narrow" panose="020B0606020202030204" pitchFamily="34" charset="0"/>
              </a:rPr>
              <a:t>[INR]</a:t>
            </a:r>
            <a:endParaRPr lang="en-IN" dirty="0">
              <a:latin typeface="Arial Narrow" panose="020B0606020202030204" pitchFamily="34" charset="0"/>
            </a:endParaRPr>
          </a:p>
        </p:txBody>
      </p:sp>
    </p:spTree>
    <p:extLst>
      <p:ext uri="{BB962C8B-B14F-4D97-AF65-F5344CB8AC3E}">
        <p14:creationId xmlns:p14="http://schemas.microsoft.com/office/powerpoint/2010/main" val="25255601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7581" y="1223498"/>
            <a:ext cx="7701564" cy="90146"/>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97781" y="154545"/>
            <a:ext cx="2099255" cy="120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0122795" y="1222858"/>
            <a:ext cx="1747235" cy="84355"/>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9" name="TextBox 8"/>
          <p:cNvSpPr txBox="1"/>
          <p:nvPr/>
        </p:nvSpPr>
        <p:spPr>
          <a:xfrm>
            <a:off x="2157046" y="2921168"/>
            <a:ext cx="7877907" cy="1015663"/>
          </a:xfrm>
          <a:prstGeom prst="rect">
            <a:avLst/>
          </a:prstGeom>
          <a:noFill/>
        </p:spPr>
        <p:txBody>
          <a:bodyPr wrap="square" rtlCol="0">
            <a:spAutoFit/>
          </a:bodyPr>
          <a:lstStyle/>
          <a:p>
            <a:r>
              <a:rPr lang="en-IN" sz="6000" b="1" dirty="0" smtClean="0">
                <a:latin typeface="Bradley Hand ITC" panose="03070402050302030203" pitchFamily="66" charset="0"/>
              </a:rPr>
              <a:t>Thanks by Team SSS </a:t>
            </a:r>
            <a:endParaRPr lang="en-IN" sz="6000" b="1" dirty="0">
              <a:latin typeface="Bradley Hand ITC" panose="03070402050302030203" pitchFamily="66" charset="0"/>
            </a:endParaRPr>
          </a:p>
        </p:txBody>
      </p:sp>
    </p:spTree>
    <p:extLst>
      <p:ext uri="{BB962C8B-B14F-4D97-AF65-F5344CB8AC3E}">
        <p14:creationId xmlns:p14="http://schemas.microsoft.com/office/powerpoint/2010/main" val="3135163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7581" y="1223498"/>
            <a:ext cx="7701564" cy="90146"/>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97781" y="154545"/>
            <a:ext cx="2099255" cy="120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0122795" y="1222858"/>
            <a:ext cx="1747235" cy="84355"/>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9" name="TextBox 8"/>
          <p:cNvSpPr txBox="1"/>
          <p:nvPr/>
        </p:nvSpPr>
        <p:spPr>
          <a:xfrm>
            <a:off x="540913" y="579548"/>
            <a:ext cx="3528811" cy="584775"/>
          </a:xfrm>
          <a:prstGeom prst="rect">
            <a:avLst/>
          </a:prstGeom>
          <a:noFill/>
        </p:spPr>
        <p:txBody>
          <a:bodyPr wrap="square" rtlCol="0">
            <a:spAutoFit/>
          </a:bodyPr>
          <a:lstStyle/>
          <a:p>
            <a:r>
              <a:rPr lang="en-IN" sz="3200" b="1" dirty="0" smtClean="0">
                <a:latin typeface="Bradley Hand ITC" panose="03070402050302030203" pitchFamily="66" charset="0"/>
              </a:rPr>
              <a:t>Company Vision</a:t>
            </a:r>
            <a:r>
              <a:rPr lang="en-IN" sz="3200" b="1" dirty="0" smtClean="0"/>
              <a:t> </a:t>
            </a:r>
            <a:endParaRPr lang="en-IN" sz="3200" b="1" dirty="0">
              <a:latin typeface="Bradley Hand ITC" panose="03070402050302030203" pitchFamily="66"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581" y="3644722"/>
            <a:ext cx="11612449" cy="3094082"/>
          </a:xfrm>
          <a:prstGeom prst="rect">
            <a:avLst/>
          </a:prstGeom>
        </p:spPr>
      </p:pic>
      <p:sp>
        <p:nvSpPr>
          <p:cNvPr id="10" name="TextBox 9"/>
          <p:cNvSpPr txBox="1"/>
          <p:nvPr/>
        </p:nvSpPr>
        <p:spPr>
          <a:xfrm>
            <a:off x="257581" y="1417895"/>
            <a:ext cx="11522298" cy="3139321"/>
          </a:xfrm>
          <a:prstGeom prst="rect">
            <a:avLst/>
          </a:prstGeom>
          <a:noFill/>
        </p:spPr>
        <p:txBody>
          <a:bodyPr wrap="square" rtlCol="0">
            <a:spAutoFit/>
          </a:bodyPr>
          <a:lstStyle/>
          <a:p>
            <a:r>
              <a:rPr lang="en-US" sz="2200" dirty="0"/>
              <a:t>To become the leading construction firm, while delivering projects that consistently exceed international standards and provide exceptional customer satisfaction</a:t>
            </a:r>
            <a:r>
              <a:rPr lang="en-US" sz="2200" dirty="0" smtClean="0"/>
              <a:t>.</a:t>
            </a:r>
          </a:p>
          <a:p>
            <a:r>
              <a:rPr lang="en-US" sz="2200" dirty="0" smtClean="0"/>
              <a:t/>
            </a:r>
            <a:br>
              <a:rPr lang="en-US" sz="2200" dirty="0" smtClean="0"/>
            </a:br>
            <a:r>
              <a:rPr lang="en-US" sz="2200" dirty="0"/>
              <a:t>To continually deliver excellent value &amp; innovative construction solutions to meet our clients' requirements</a:t>
            </a:r>
            <a:r>
              <a:rPr lang="en-US" sz="2200" dirty="0" smtClean="0"/>
              <a:t>.</a:t>
            </a:r>
          </a:p>
          <a:p>
            <a:r>
              <a:rPr lang="en-US" sz="2200" dirty="0" smtClean="0"/>
              <a:t/>
            </a:r>
            <a:br>
              <a:rPr lang="en-US" sz="2200" dirty="0" smtClean="0"/>
            </a:br>
            <a:r>
              <a:rPr lang="en-US" sz="2200" dirty="0"/>
              <a:t>Using modern principles and sophisticated technologies, </a:t>
            </a:r>
            <a:r>
              <a:rPr lang="en-US" sz="2200" dirty="0" smtClean="0"/>
              <a:t>our Company </a:t>
            </a:r>
            <a:r>
              <a:rPr lang="en-US" sz="2200" dirty="0"/>
              <a:t>envisions being the primary preference at all times both nationally and globally, for their renowned excellence, quality, performance and reliability in all types of constructions.</a:t>
            </a:r>
            <a:endParaRPr lang="en-IN" sz="2200" dirty="0">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8807523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7581" y="1223498"/>
            <a:ext cx="7701564" cy="90146"/>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97781" y="154545"/>
            <a:ext cx="2099255" cy="120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0122795" y="1222858"/>
            <a:ext cx="1747235" cy="84355"/>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9" name="TextBox 8"/>
          <p:cNvSpPr txBox="1"/>
          <p:nvPr/>
        </p:nvSpPr>
        <p:spPr>
          <a:xfrm>
            <a:off x="540913" y="579548"/>
            <a:ext cx="4340180" cy="584775"/>
          </a:xfrm>
          <a:prstGeom prst="rect">
            <a:avLst/>
          </a:prstGeom>
          <a:noFill/>
        </p:spPr>
        <p:txBody>
          <a:bodyPr wrap="square" rtlCol="0">
            <a:spAutoFit/>
          </a:bodyPr>
          <a:lstStyle/>
          <a:p>
            <a:r>
              <a:rPr lang="en-IN" sz="3200" b="1" dirty="0" smtClean="0">
                <a:latin typeface="Bradley Hand ITC" panose="03070402050302030203" pitchFamily="66" charset="0"/>
              </a:rPr>
              <a:t>Our Precious Clients </a:t>
            </a:r>
            <a:r>
              <a:rPr lang="en-IN" sz="3200" b="1" dirty="0" smtClean="0"/>
              <a:t> </a:t>
            </a:r>
            <a:endParaRPr lang="en-IN" sz="3200" b="1" dirty="0">
              <a:latin typeface="Bradley Hand ITC" panose="03070402050302030203" pitchFamily="66"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363" y="1746123"/>
            <a:ext cx="1977259" cy="1574358"/>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27697" r="-186" b="31069"/>
          <a:stretch/>
        </p:blipFill>
        <p:spPr>
          <a:xfrm>
            <a:off x="3081430" y="1715660"/>
            <a:ext cx="2661195" cy="163528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3205" y="1850129"/>
            <a:ext cx="2657309" cy="1574358"/>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t="33903" r="-1053" b="34129"/>
          <a:stretch/>
        </p:blipFill>
        <p:spPr>
          <a:xfrm>
            <a:off x="6048257" y="5406308"/>
            <a:ext cx="5261039" cy="1003753"/>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38098" y="3758023"/>
            <a:ext cx="1924009" cy="1040347"/>
          </a:xfrm>
          <a:prstGeom prst="rect">
            <a:avLst/>
          </a:prstGeom>
        </p:spPr>
      </p:pic>
      <p:sp>
        <p:nvSpPr>
          <p:cNvPr id="20" name="TextBox 19"/>
          <p:cNvSpPr txBox="1"/>
          <p:nvPr/>
        </p:nvSpPr>
        <p:spPr>
          <a:xfrm>
            <a:off x="257581" y="4828833"/>
            <a:ext cx="5485044" cy="369332"/>
          </a:xfrm>
          <a:prstGeom prst="rect">
            <a:avLst/>
          </a:prstGeom>
          <a:noFill/>
        </p:spPr>
        <p:txBody>
          <a:bodyPr wrap="square" rtlCol="0">
            <a:spAutoFit/>
          </a:bodyPr>
          <a:lstStyle/>
          <a:p>
            <a:r>
              <a:rPr lang="en-US" dirty="0" smtClean="0">
                <a:latin typeface="Arial Black" panose="020B0A04020102020204" pitchFamily="34" charset="0"/>
              </a:rPr>
              <a:t>Madras Engineering Industries Pvt. Ltd.</a:t>
            </a:r>
            <a:endParaRPr lang="en-IN" dirty="0">
              <a:latin typeface="Arial Black" panose="020B0A04020102020204" pitchFamily="34" charset="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56322" y="1850129"/>
            <a:ext cx="2237403" cy="1573071"/>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38056" y="3902310"/>
            <a:ext cx="4281442" cy="1132251"/>
          </a:xfrm>
          <a:prstGeom prst="rect">
            <a:avLst/>
          </a:prstGeom>
        </p:spPr>
      </p:pic>
      <p:pic>
        <p:nvPicPr>
          <p:cNvPr id="10" name="Picture 9"/>
          <p:cNvPicPr>
            <a:picLocks noChangeAspect="1"/>
          </p:cNvPicPr>
          <p:nvPr/>
        </p:nvPicPr>
        <p:blipFill rotWithShape="1">
          <a:blip r:embed="rId10">
            <a:extLst>
              <a:ext uri="{28A0092B-C50C-407E-A947-70E740481C1C}">
                <a14:useLocalDpi xmlns:a14="http://schemas.microsoft.com/office/drawing/2010/main" val="0"/>
              </a:ext>
            </a:extLst>
          </a:blip>
          <a:srcRect t="31288" r="1023" b="30885"/>
          <a:stretch/>
        </p:blipFill>
        <p:spPr>
          <a:xfrm>
            <a:off x="1037548" y="5466622"/>
            <a:ext cx="4087763" cy="874869"/>
          </a:xfrm>
          <a:prstGeom prst="rect">
            <a:avLst/>
          </a:prstGeom>
        </p:spPr>
      </p:pic>
    </p:spTree>
    <p:extLst>
      <p:ext uri="{BB962C8B-B14F-4D97-AF65-F5344CB8AC3E}">
        <p14:creationId xmlns:p14="http://schemas.microsoft.com/office/powerpoint/2010/main" val="37595691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7581" y="1223498"/>
            <a:ext cx="7701564" cy="90146"/>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97781" y="154545"/>
            <a:ext cx="2099255" cy="120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0122795" y="1222858"/>
            <a:ext cx="1747235" cy="84355"/>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9" name="TextBox 8"/>
          <p:cNvSpPr txBox="1"/>
          <p:nvPr/>
        </p:nvSpPr>
        <p:spPr>
          <a:xfrm>
            <a:off x="945441" y="2921168"/>
            <a:ext cx="10301117" cy="1015663"/>
          </a:xfrm>
          <a:prstGeom prst="rect">
            <a:avLst/>
          </a:prstGeom>
          <a:noFill/>
        </p:spPr>
        <p:txBody>
          <a:bodyPr wrap="square" rtlCol="0">
            <a:spAutoFit/>
          </a:bodyPr>
          <a:lstStyle/>
          <a:p>
            <a:r>
              <a:rPr lang="en-IN" sz="6000" b="1" dirty="0" smtClean="0">
                <a:latin typeface="Bradley Hand ITC" panose="03070402050302030203" pitchFamily="66" charset="0"/>
              </a:rPr>
              <a:t>Some of Our Completed Projects</a:t>
            </a:r>
            <a:endParaRPr lang="en-IN" sz="6000" b="1" dirty="0">
              <a:latin typeface="Bradley Hand ITC" panose="03070402050302030203" pitchFamily="66" charset="0"/>
            </a:endParaRPr>
          </a:p>
        </p:txBody>
      </p:sp>
    </p:spTree>
    <p:extLst>
      <p:ext uri="{BB962C8B-B14F-4D97-AF65-F5344CB8AC3E}">
        <p14:creationId xmlns:p14="http://schemas.microsoft.com/office/powerpoint/2010/main" val="39890672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7581" y="1223498"/>
            <a:ext cx="7701564" cy="90146"/>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97781" y="154545"/>
            <a:ext cx="2099255" cy="120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0122795" y="1222858"/>
            <a:ext cx="1747235" cy="84355"/>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9" name="TextBox 8"/>
          <p:cNvSpPr txBox="1"/>
          <p:nvPr/>
        </p:nvSpPr>
        <p:spPr>
          <a:xfrm>
            <a:off x="540912" y="579548"/>
            <a:ext cx="6141241" cy="584775"/>
          </a:xfrm>
          <a:prstGeom prst="rect">
            <a:avLst/>
          </a:prstGeom>
          <a:noFill/>
        </p:spPr>
        <p:txBody>
          <a:bodyPr wrap="square" rtlCol="0">
            <a:spAutoFit/>
          </a:bodyPr>
          <a:lstStyle/>
          <a:p>
            <a:r>
              <a:rPr lang="en-IN" sz="3200" b="1" dirty="0" smtClean="0">
                <a:latin typeface="Bradley Hand ITC" panose="03070402050302030203" pitchFamily="66" charset="0"/>
              </a:rPr>
              <a:t>Some of Our Completed Projects</a:t>
            </a:r>
            <a:endParaRPr lang="en-IN" sz="3200" b="1" dirty="0">
              <a:latin typeface="Bradley Hand ITC" panose="03070402050302030203" pitchFamily="66"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119227168"/>
              </p:ext>
            </p:extLst>
          </p:nvPr>
        </p:nvGraphicFramePr>
        <p:xfrm>
          <a:off x="257581" y="1546991"/>
          <a:ext cx="3946724" cy="4984438"/>
        </p:xfrm>
        <a:graphic>
          <a:graphicData uri="http://schemas.openxmlformats.org/presentationml/2006/ole">
            <mc:AlternateContent xmlns:mc="http://schemas.openxmlformats.org/markup-compatibility/2006">
              <mc:Choice xmlns:v="urn:schemas-microsoft-com:vml" Requires="v">
                <p:oleObj spid="_x0000_s1120" name="Acrobat Document" r:id="rId4" imgW="5828911" imgH="7543536" progId="AcroExch.Document.7">
                  <p:embed/>
                </p:oleObj>
              </mc:Choice>
              <mc:Fallback>
                <p:oleObj name="Acrobat Document" r:id="rId4" imgW="5828911" imgH="7543536" progId="AcroExch.Document.7">
                  <p:embed/>
                  <p:pic>
                    <p:nvPicPr>
                      <p:cNvPr id="0" name=""/>
                      <p:cNvPicPr/>
                      <p:nvPr/>
                    </p:nvPicPr>
                    <p:blipFill>
                      <a:blip r:embed="rId5"/>
                      <a:stretch>
                        <a:fillRect/>
                      </a:stretch>
                    </p:blipFill>
                    <p:spPr>
                      <a:xfrm>
                        <a:off x="257581" y="1546991"/>
                        <a:ext cx="3946724" cy="4984438"/>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816619968"/>
              </p:ext>
            </p:extLst>
          </p:nvPr>
        </p:nvGraphicFramePr>
        <p:xfrm>
          <a:off x="4272208" y="1546991"/>
          <a:ext cx="3536902" cy="4810267"/>
        </p:xfrm>
        <a:graphic>
          <a:graphicData uri="http://schemas.openxmlformats.org/presentationml/2006/ole">
            <mc:AlternateContent xmlns:mc="http://schemas.openxmlformats.org/markup-compatibility/2006">
              <mc:Choice xmlns:v="urn:schemas-microsoft-com:vml" Requires="v">
                <p:oleObj spid="_x0000_s1121" name="Acrobat Document" r:id="rId6" imgW="5828911" imgH="7543536" progId="AcroExch.Document.7">
                  <p:embed/>
                </p:oleObj>
              </mc:Choice>
              <mc:Fallback>
                <p:oleObj name="Acrobat Document" r:id="rId6" imgW="5828911" imgH="7543536" progId="AcroExch.Document.7">
                  <p:embed/>
                  <p:pic>
                    <p:nvPicPr>
                      <p:cNvPr id="0" name=""/>
                      <p:cNvPicPr/>
                      <p:nvPr/>
                    </p:nvPicPr>
                    <p:blipFill>
                      <a:blip r:embed="rId7"/>
                      <a:stretch>
                        <a:fillRect/>
                      </a:stretch>
                    </p:blipFill>
                    <p:spPr>
                      <a:xfrm>
                        <a:off x="4272208" y="1546991"/>
                        <a:ext cx="3536902" cy="4810267"/>
                      </a:xfrm>
                      <a:prstGeom prst="rect">
                        <a:avLst/>
                      </a:prstGeom>
                    </p:spPr>
                  </p:pic>
                </p:oleObj>
              </mc:Fallback>
            </mc:AlternateContent>
          </a:graphicData>
        </a:graphic>
      </p:graphicFrame>
      <p:sp>
        <p:nvSpPr>
          <p:cNvPr id="14" name="TextBox 13"/>
          <p:cNvSpPr txBox="1"/>
          <p:nvPr/>
        </p:nvSpPr>
        <p:spPr>
          <a:xfrm>
            <a:off x="386365" y="5957148"/>
            <a:ext cx="4014627" cy="400110"/>
          </a:xfrm>
          <a:prstGeom prst="rect">
            <a:avLst/>
          </a:prstGeom>
          <a:noFill/>
        </p:spPr>
        <p:txBody>
          <a:bodyPr wrap="square" rtlCol="0">
            <a:spAutoFit/>
          </a:bodyPr>
          <a:lstStyle/>
          <a:p>
            <a:r>
              <a:rPr lang="en-US" sz="2000" dirty="0" smtClean="0">
                <a:latin typeface="Arial Narrow" panose="020B0606020202030204" pitchFamily="34" charset="0"/>
              </a:rPr>
              <a:t>Purchase Order For Material Cost.</a:t>
            </a:r>
            <a:endParaRPr lang="en-US" sz="2000" dirty="0" smtClean="0">
              <a:latin typeface="Arial Narrow" panose="020B0606020202030204" pitchFamily="34" charset="0"/>
            </a:endParaRPr>
          </a:p>
        </p:txBody>
      </p:sp>
    </p:spTree>
    <p:extLst>
      <p:ext uri="{BB962C8B-B14F-4D97-AF65-F5344CB8AC3E}">
        <p14:creationId xmlns:p14="http://schemas.microsoft.com/office/powerpoint/2010/main" val="33334363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p:cNvGraphicFramePr>
            <a:graphicFrameLocks noChangeAspect="1"/>
          </p:cNvGraphicFramePr>
          <p:nvPr>
            <p:extLst>
              <p:ext uri="{D42A27DB-BD31-4B8C-83A1-F6EECF244321}">
                <p14:modId xmlns:p14="http://schemas.microsoft.com/office/powerpoint/2010/main" val="2578712499"/>
              </p:ext>
            </p:extLst>
          </p:nvPr>
        </p:nvGraphicFramePr>
        <p:xfrm>
          <a:off x="257581" y="1546991"/>
          <a:ext cx="3763669" cy="4871218"/>
        </p:xfrm>
        <a:graphic>
          <a:graphicData uri="http://schemas.openxmlformats.org/presentationml/2006/ole">
            <mc:AlternateContent xmlns:mc="http://schemas.openxmlformats.org/markup-compatibility/2006">
              <mc:Choice xmlns:v="urn:schemas-microsoft-com:vml" Requires="v">
                <p:oleObj spid="_x0000_s4110" name="Acrobat Document" r:id="rId3" imgW="5828911" imgH="7543536" progId="AcroExch.Document.7">
                  <p:embed/>
                </p:oleObj>
              </mc:Choice>
              <mc:Fallback>
                <p:oleObj name="Acrobat Document" r:id="rId3" imgW="5828911" imgH="7543536" progId="AcroExch.Document.7">
                  <p:embed/>
                  <p:pic>
                    <p:nvPicPr>
                      <p:cNvPr id="0" name=""/>
                      <p:cNvPicPr/>
                      <p:nvPr/>
                    </p:nvPicPr>
                    <p:blipFill>
                      <a:blip r:embed="rId4"/>
                      <a:stretch>
                        <a:fillRect/>
                      </a:stretch>
                    </p:blipFill>
                    <p:spPr>
                      <a:xfrm>
                        <a:off x="257581" y="1546991"/>
                        <a:ext cx="3763669" cy="4871218"/>
                      </a:xfrm>
                      <a:prstGeom prst="rect">
                        <a:avLst/>
                      </a:prstGeom>
                    </p:spPr>
                  </p:pic>
                </p:oleObj>
              </mc:Fallback>
            </mc:AlternateContent>
          </a:graphicData>
        </a:graphic>
      </p:graphicFrame>
      <p:sp>
        <p:nvSpPr>
          <p:cNvPr id="5" name="Rectangle 4"/>
          <p:cNvSpPr/>
          <p:nvPr/>
        </p:nvSpPr>
        <p:spPr>
          <a:xfrm>
            <a:off x="257581" y="1223498"/>
            <a:ext cx="7701564" cy="90146"/>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97781" y="154545"/>
            <a:ext cx="2099255" cy="120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0122795" y="1222858"/>
            <a:ext cx="1747235" cy="84355"/>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9" name="TextBox 8"/>
          <p:cNvSpPr txBox="1"/>
          <p:nvPr/>
        </p:nvSpPr>
        <p:spPr>
          <a:xfrm>
            <a:off x="540912" y="579548"/>
            <a:ext cx="6141241" cy="584775"/>
          </a:xfrm>
          <a:prstGeom prst="rect">
            <a:avLst/>
          </a:prstGeom>
          <a:noFill/>
        </p:spPr>
        <p:txBody>
          <a:bodyPr wrap="square" rtlCol="0">
            <a:spAutoFit/>
          </a:bodyPr>
          <a:lstStyle/>
          <a:p>
            <a:r>
              <a:rPr lang="en-IN" sz="3200" b="1" dirty="0" smtClean="0">
                <a:latin typeface="Bradley Hand ITC" panose="03070402050302030203" pitchFamily="66" charset="0"/>
              </a:rPr>
              <a:t>Some of Our Completed Projects</a:t>
            </a:r>
            <a:endParaRPr lang="en-IN" sz="3200" b="1" dirty="0">
              <a:latin typeface="Bradley Hand ITC" panose="03070402050302030203" pitchFamily="66" charset="0"/>
            </a:endParaRPr>
          </a:p>
        </p:txBody>
      </p:sp>
      <p:sp>
        <p:nvSpPr>
          <p:cNvPr id="14" name="TextBox 13"/>
          <p:cNvSpPr txBox="1"/>
          <p:nvPr/>
        </p:nvSpPr>
        <p:spPr>
          <a:xfrm>
            <a:off x="450759" y="5957148"/>
            <a:ext cx="4014627" cy="400110"/>
          </a:xfrm>
          <a:prstGeom prst="rect">
            <a:avLst/>
          </a:prstGeom>
          <a:noFill/>
        </p:spPr>
        <p:txBody>
          <a:bodyPr wrap="square" rtlCol="0">
            <a:spAutoFit/>
          </a:bodyPr>
          <a:lstStyle/>
          <a:p>
            <a:r>
              <a:rPr lang="en-US" sz="2000" dirty="0" smtClean="0">
                <a:latin typeface="Arial Narrow" panose="020B0606020202030204" pitchFamily="34" charset="0"/>
              </a:rPr>
              <a:t>Purchase Order for </a:t>
            </a:r>
            <a:r>
              <a:rPr lang="en-US" sz="2000" dirty="0" err="1" smtClean="0">
                <a:latin typeface="Arial Narrow" panose="020B0606020202030204" pitchFamily="34" charset="0"/>
              </a:rPr>
              <a:t>Labour</a:t>
            </a:r>
            <a:r>
              <a:rPr lang="en-US" sz="2000" dirty="0" smtClean="0">
                <a:latin typeface="Arial Narrow" panose="020B0606020202030204" pitchFamily="34" charset="0"/>
              </a:rPr>
              <a:t> Cost.</a:t>
            </a:r>
            <a:endParaRPr lang="en-US" sz="2000" dirty="0" smtClean="0">
              <a:latin typeface="Arial Narrow" panose="020B0606020202030204" pitchFamily="34" charset="0"/>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2249294101"/>
              </p:ext>
            </p:extLst>
          </p:nvPr>
        </p:nvGraphicFramePr>
        <p:xfrm>
          <a:off x="4207813" y="1616352"/>
          <a:ext cx="3353847" cy="4340796"/>
        </p:xfrm>
        <a:graphic>
          <a:graphicData uri="http://schemas.openxmlformats.org/presentationml/2006/ole">
            <mc:AlternateContent xmlns:mc="http://schemas.openxmlformats.org/markup-compatibility/2006">
              <mc:Choice xmlns:v="urn:schemas-microsoft-com:vml" Requires="v">
                <p:oleObj spid="_x0000_s4111" name="Acrobat Document" r:id="rId6" imgW="5828911" imgH="7543536" progId="AcroExch.Document.7">
                  <p:embed/>
                </p:oleObj>
              </mc:Choice>
              <mc:Fallback>
                <p:oleObj name="Acrobat Document" r:id="rId6" imgW="5828911" imgH="7543536" progId="AcroExch.Document.7">
                  <p:embed/>
                  <p:pic>
                    <p:nvPicPr>
                      <p:cNvPr id="0" name=""/>
                      <p:cNvPicPr/>
                      <p:nvPr/>
                    </p:nvPicPr>
                    <p:blipFill>
                      <a:blip r:embed="rId7"/>
                      <a:stretch>
                        <a:fillRect/>
                      </a:stretch>
                    </p:blipFill>
                    <p:spPr>
                      <a:xfrm>
                        <a:off x="4207813" y="1616352"/>
                        <a:ext cx="3353847" cy="4340796"/>
                      </a:xfrm>
                      <a:prstGeom prst="rect">
                        <a:avLst/>
                      </a:prstGeom>
                    </p:spPr>
                  </p:pic>
                </p:oleObj>
              </mc:Fallback>
            </mc:AlternateContent>
          </a:graphicData>
        </a:graphic>
      </p:graphicFrame>
      <p:sp>
        <p:nvSpPr>
          <p:cNvPr id="12" name="TextBox 11"/>
          <p:cNvSpPr txBox="1"/>
          <p:nvPr/>
        </p:nvSpPr>
        <p:spPr>
          <a:xfrm>
            <a:off x="7748223" y="4848549"/>
            <a:ext cx="4177035" cy="1569660"/>
          </a:xfrm>
          <a:prstGeom prst="rect">
            <a:avLst/>
          </a:prstGeom>
          <a:noFill/>
        </p:spPr>
        <p:txBody>
          <a:bodyPr wrap="square" rtlCol="0">
            <a:spAutoFit/>
          </a:bodyPr>
          <a:lstStyle/>
          <a:p>
            <a:r>
              <a:rPr lang="en-US" sz="2400" dirty="0" smtClean="0">
                <a:latin typeface="Arial Narrow" panose="020B0606020202030204" pitchFamily="34" charset="0"/>
              </a:rPr>
              <a:t>Client </a:t>
            </a:r>
            <a:r>
              <a:rPr lang="en-US" sz="2400" dirty="0">
                <a:latin typeface="Arial Narrow" panose="020B0606020202030204" pitchFamily="34" charset="0"/>
              </a:rPr>
              <a:t>: </a:t>
            </a:r>
            <a:r>
              <a:rPr lang="en-US" sz="2400" dirty="0" smtClean="0">
                <a:latin typeface="Arial Narrow" panose="020B0606020202030204" pitchFamily="34" charset="0"/>
              </a:rPr>
              <a:t>Nippon Paint (India) </a:t>
            </a:r>
            <a:r>
              <a:rPr lang="en-US" sz="2000" dirty="0" smtClean="0">
                <a:latin typeface="Arial Narrow" panose="020B0606020202030204" pitchFamily="34" charset="0"/>
              </a:rPr>
              <a:t>Pvt. Ltd.</a:t>
            </a:r>
          </a:p>
          <a:p>
            <a:r>
              <a:rPr lang="en-US" sz="2400" dirty="0" smtClean="0">
                <a:latin typeface="Arial Narrow" panose="020B0606020202030204" pitchFamily="34" charset="0"/>
              </a:rPr>
              <a:t>Project : Factory </a:t>
            </a:r>
            <a:r>
              <a:rPr lang="en-US" sz="2400" dirty="0" smtClean="0">
                <a:latin typeface="Arial Narrow" panose="020B0606020202030204" pitchFamily="34" charset="0"/>
              </a:rPr>
              <a:t>Compound </a:t>
            </a:r>
            <a:r>
              <a:rPr lang="en-US" sz="2400" dirty="0" smtClean="0">
                <a:latin typeface="Arial Narrow" panose="020B0606020202030204" pitchFamily="34" charset="0"/>
              </a:rPr>
              <a:t>wall </a:t>
            </a:r>
          </a:p>
          <a:p>
            <a:r>
              <a:rPr lang="en-US" sz="2400" dirty="0" smtClean="0">
                <a:latin typeface="Arial Narrow" panose="020B0606020202030204" pitchFamily="34" charset="0"/>
              </a:rPr>
              <a:t>Year : 2017</a:t>
            </a:r>
          </a:p>
          <a:p>
            <a:r>
              <a:rPr lang="en-US" sz="2400" dirty="0" smtClean="0">
                <a:latin typeface="Arial Narrow" panose="020B0606020202030204" pitchFamily="34" charset="0"/>
              </a:rPr>
              <a:t>Value : </a:t>
            </a:r>
            <a:r>
              <a:rPr lang="en-US" sz="2400" dirty="0" smtClean="0">
                <a:latin typeface="Arial Narrow" panose="020B0606020202030204" pitchFamily="34" charset="0"/>
              </a:rPr>
              <a:t>48.07 </a:t>
            </a:r>
            <a:r>
              <a:rPr lang="en-US" sz="2400" dirty="0" smtClean="0">
                <a:latin typeface="Arial Narrow" panose="020B0606020202030204" pitchFamily="34" charset="0"/>
              </a:rPr>
              <a:t>Lakh </a:t>
            </a:r>
            <a:r>
              <a:rPr lang="en-US" dirty="0" smtClean="0">
                <a:latin typeface="Arial Narrow" panose="020B0606020202030204" pitchFamily="34" charset="0"/>
              </a:rPr>
              <a:t>[INR</a:t>
            </a:r>
            <a:r>
              <a:rPr lang="en-US" dirty="0" smtClean="0">
                <a:latin typeface="Arial Narrow" panose="020B0606020202030204" pitchFamily="34" charset="0"/>
              </a:rPr>
              <a:t>]</a:t>
            </a:r>
            <a:endParaRPr lang="en-IN" dirty="0">
              <a:latin typeface="Arial Narrow" panose="020B0606020202030204" pitchFamily="34" charset="0"/>
            </a:endParaRPr>
          </a:p>
        </p:txBody>
      </p:sp>
    </p:spTree>
    <p:extLst>
      <p:ext uri="{BB962C8B-B14F-4D97-AF65-F5344CB8AC3E}">
        <p14:creationId xmlns:p14="http://schemas.microsoft.com/office/powerpoint/2010/main" val="23149623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7581" y="1223498"/>
            <a:ext cx="7701564" cy="90146"/>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97781" y="154545"/>
            <a:ext cx="2099255" cy="120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0122795" y="1222858"/>
            <a:ext cx="1747235" cy="84355"/>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9" name="TextBox 8"/>
          <p:cNvSpPr txBox="1"/>
          <p:nvPr/>
        </p:nvSpPr>
        <p:spPr>
          <a:xfrm>
            <a:off x="540912" y="579548"/>
            <a:ext cx="6141241" cy="584775"/>
          </a:xfrm>
          <a:prstGeom prst="rect">
            <a:avLst/>
          </a:prstGeom>
          <a:noFill/>
        </p:spPr>
        <p:txBody>
          <a:bodyPr wrap="square" rtlCol="0">
            <a:spAutoFit/>
          </a:bodyPr>
          <a:lstStyle/>
          <a:p>
            <a:r>
              <a:rPr lang="en-IN" sz="3200" b="1" dirty="0" smtClean="0">
                <a:latin typeface="Bradley Hand ITC" panose="03070402050302030203" pitchFamily="66" charset="0"/>
              </a:rPr>
              <a:t>Some of Our Completed Projects</a:t>
            </a:r>
            <a:endParaRPr lang="en-IN" sz="3200" b="1" dirty="0">
              <a:latin typeface="Bradley Hand ITC" panose="03070402050302030203" pitchFamily="66" charset="0"/>
            </a:endParaRPr>
          </a:p>
        </p:txBody>
      </p:sp>
      <p:sp>
        <p:nvSpPr>
          <p:cNvPr id="14" name="TextBox 13"/>
          <p:cNvSpPr txBox="1"/>
          <p:nvPr/>
        </p:nvSpPr>
        <p:spPr>
          <a:xfrm>
            <a:off x="257581" y="6027003"/>
            <a:ext cx="3172952" cy="830997"/>
          </a:xfrm>
          <a:prstGeom prst="rect">
            <a:avLst/>
          </a:prstGeom>
          <a:noFill/>
        </p:spPr>
        <p:txBody>
          <a:bodyPr wrap="square" rtlCol="0">
            <a:spAutoFit/>
          </a:bodyPr>
          <a:lstStyle/>
          <a:p>
            <a:r>
              <a:rPr lang="en-US" sz="2400" dirty="0" smtClean="0">
                <a:latin typeface="Arial Narrow" panose="020B0606020202030204" pitchFamily="34" charset="0"/>
              </a:rPr>
              <a:t>Year : 2018</a:t>
            </a:r>
          </a:p>
          <a:p>
            <a:r>
              <a:rPr lang="en-US" sz="2400" dirty="0" smtClean="0">
                <a:latin typeface="Arial Narrow" panose="020B0606020202030204" pitchFamily="34" charset="0"/>
              </a:rPr>
              <a:t>Value : 11.84 Lakh </a:t>
            </a:r>
            <a:r>
              <a:rPr lang="en-US" dirty="0" smtClean="0">
                <a:latin typeface="Arial Narrow" panose="020B0606020202030204" pitchFamily="34" charset="0"/>
              </a:rPr>
              <a:t>[INR]</a:t>
            </a:r>
            <a:endParaRPr lang="en-IN" dirty="0">
              <a:latin typeface="Arial Narrow" panose="020B0606020202030204"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656918722"/>
              </p:ext>
            </p:extLst>
          </p:nvPr>
        </p:nvGraphicFramePr>
        <p:xfrm>
          <a:off x="540912" y="1434752"/>
          <a:ext cx="2931518" cy="3794186"/>
        </p:xfrm>
        <a:graphic>
          <a:graphicData uri="http://schemas.openxmlformats.org/presentationml/2006/ole">
            <mc:AlternateContent xmlns:mc="http://schemas.openxmlformats.org/markup-compatibility/2006">
              <mc:Choice xmlns:v="urn:schemas-microsoft-com:vml" Requires="v">
                <p:oleObj spid="_x0000_s3189" name="Acrobat Document" r:id="rId4" imgW="5828911" imgH="7543536" progId="AcroExch.Document.7">
                  <p:embed/>
                </p:oleObj>
              </mc:Choice>
              <mc:Fallback>
                <p:oleObj name="Acrobat Document" r:id="rId4" imgW="5828911" imgH="7543536" progId="AcroExch.Document.7">
                  <p:embed/>
                  <p:pic>
                    <p:nvPicPr>
                      <p:cNvPr id="0" name=""/>
                      <p:cNvPicPr/>
                      <p:nvPr/>
                    </p:nvPicPr>
                    <p:blipFill>
                      <a:blip r:embed="rId5"/>
                      <a:stretch>
                        <a:fillRect/>
                      </a:stretch>
                    </p:blipFill>
                    <p:spPr>
                      <a:xfrm>
                        <a:off x="540912" y="1434752"/>
                        <a:ext cx="2931518" cy="3794186"/>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435864541"/>
              </p:ext>
            </p:extLst>
          </p:nvPr>
        </p:nvGraphicFramePr>
        <p:xfrm>
          <a:off x="4625437" y="1555860"/>
          <a:ext cx="2931517" cy="3794186"/>
        </p:xfrm>
        <a:graphic>
          <a:graphicData uri="http://schemas.openxmlformats.org/presentationml/2006/ole">
            <mc:AlternateContent xmlns:mc="http://schemas.openxmlformats.org/markup-compatibility/2006">
              <mc:Choice xmlns:v="urn:schemas-microsoft-com:vml" Requires="v">
                <p:oleObj spid="_x0000_s3190" name="Acrobat Document" r:id="rId6" imgW="5828911" imgH="7543536" progId="AcroExch.Document.7">
                  <p:embed/>
                </p:oleObj>
              </mc:Choice>
              <mc:Fallback>
                <p:oleObj name="Acrobat Document" r:id="rId6" imgW="5828911" imgH="7543536" progId="AcroExch.Document.7">
                  <p:embed/>
                  <p:pic>
                    <p:nvPicPr>
                      <p:cNvPr id="0" name=""/>
                      <p:cNvPicPr/>
                      <p:nvPr/>
                    </p:nvPicPr>
                    <p:blipFill>
                      <a:blip r:embed="rId7"/>
                      <a:stretch>
                        <a:fillRect/>
                      </a:stretch>
                    </p:blipFill>
                    <p:spPr>
                      <a:xfrm>
                        <a:off x="4625437" y="1555860"/>
                        <a:ext cx="2931517" cy="3794186"/>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84889729"/>
              </p:ext>
            </p:extLst>
          </p:nvPr>
        </p:nvGraphicFramePr>
        <p:xfrm>
          <a:off x="8529654" y="1555860"/>
          <a:ext cx="2948491" cy="3816154"/>
        </p:xfrm>
        <a:graphic>
          <a:graphicData uri="http://schemas.openxmlformats.org/presentationml/2006/ole">
            <mc:AlternateContent xmlns:mc="http://schemas.openxmlformats.org/markup-compatibility/2006">
              <mc:Choice xmlns:v="urn:schemas-microsoft-com:vml" Requires="v">
                <p:oleObj spid="_x0000_s3191" name="Acrobat Document" r:id="rId8" imgW="5828911" imgH="7543536" progId="AcroExch.Document.7">
                  <p:embed/>
                </p:oleObj>
              </mc:Choice>
              <mc:Fallback>
                <p:oleObj name="Acrobat Document" r:id="rId8" imgW="5828911" imgH="7543536" progId="AcroExch.Document.7">
                  <p:embed/>
                  <p:pic>
                    <p:nvPicPr>
                      <p:cNvPr id="0" name=""/>
                      <p:cNvPicPr/>
                      <p:nvPr/>
                    </p:nvPicPr>
                    <p:blipFill>
                      <a:blip r:embed="rId9"/>
                      <a:stretch>
                        <a:fillRect/>
                      </a:stretch>
                    </p:blipFill>
                    <p:spPr>
                      <a:xfrm>
                        <a:off x="8529654" y="1555860"/>
                        <a:ext cx="2948491" cy="3816154"/>
                      </a:xfrm>
                      <a:prstGeom prst="rect">
                        <a:avLst/>
                      </a:prstGeom>
                    </p:spPr>
                  </p:pic>
                </p:oleObj>
              </mc:Fallback>
            </mc:AlternateContent>
          </a:graphicData>
        </a:graphic>
      </p:graphicFrame>
      <p:sp>
        <p:nvSpPr>
          <p:cNvPr id="12" name="TextBox 11"/>
          <p:cNvSpPr txBox="1"/>
          <p:nvPr/>
        </p:nvSpPr>
        <p:spPr>
          <a:xfrm>
            <a:off x="-215564" y="5228938"/>
            <a:ext cx="11220564" cy="830997"/>
          </a:xfrm>
          <a:prstGeom prst="rect">
            <a:avLst/>
          </a:prstGeom>
          <a:noFill/>
        </p:spPr>
        <p:txBody>
          <a:bodyPr wrap="square" rtlCol="0">
            <a:spAutoFit/>
          </a:bodyPr>
          <a:lstStyle/>
          <a:p>
            <a:pPr algn="ctr"/>
            <a:r>
              <a:rPr lang="en-US" sz="2400" dirty="0" smtClean="0">
                <a:latin typeface="Arial Narrow" panose="020B0606020202030204" pitchFamily="34" charset="0"/>
              </a:rPr>
              <a:t>Client </a:t>
            </a:r>
            <a:r>
              <a:rPr lang="en-US" sz="2400" dirty="0">
                <a:latin typeface="Arial Narrow" panose="020B0606020202030204" pitchFamily="34" charset="0"/>
              </a:rPr>
              <a:t>: Madras Engineering industries </a:t>
            </a:r>
            <a:r>
              <a:rPr lang="en-US" sz="2000" dirty="0">
                <a:latin typeface="Arial Narrow" panose="020B0606020202030204" pitchFamily="34" charset="0"/>
              </a:rPr>
              <a:t>Pvt. Ltd</a:t>
            </a:r>
            <a:r>
              <a:rPr lang="en-US" sz="2000" dirty="0" smtClean="0">
                <a:latin typeface="Arial Narrow" panose="020B0606020202030204" pitchFamily="34" charset="0"/>
              </a:rPr>
              <a:t>.[</a:t>
            </a:r>
            <a:r>
              <a:rPr lang="en-US" sz="2000" dirty="0" err="1">
                <a:latin typeface="Arial Narrow" panose="020B0606020202030204" pitchFamily="34" charset="0"/>
              </a:rPr>
              <a:t>Pillaipakkam</a:t>
            </a:r>
            <a:r>
              <a:rPr lang="en-US" sz="2000" dirty="0">
                <a:latin typeface="Arial Narrow" panose="020B0606020202030204" pitchFamily="34" charset="0"/>
              </a:rPr>
              <a:t>]</a:t>
            </a:r>
          </a:p>
          <a:p>
            <a:pPr algn="ctr"/>
            <a:r>
              <a:rPr lang="en-US" sz="2400" dirty="0" smtClean="0">
                <a:latin typeface="Arial Narrow" panose="020B0606020202030204" pitchFamily="34" charset="0"/>
              </a:rPr>
              <a:t>Project : Factory </a:t>
            </a:r>
            <a:r>
              <a:rPr lang="en-US" sz="2400" dirty="0">
                <a:latin typeface="Arial Narrow" panose="020B0606020202030204" pitchFamily="34" charset="0"/>
              </a:rPr>
              <a:t>Compound </a:t>
            </a:r>
            <a:r>
              <a:rPr lang="en-US" sz="2400" dirty="0" smtClean="0">
                <a:latin typeface="Arial Narrow" panose="020B0606020202030204" pitchFamily="34" charset="0"/>
              </a:rPr>
              <a:t>wall </a:t>
            </a:r>
          </a:p>
        </p:txBody>
      </p:sp>
      <p:sp>
        <p:nvSpPr>
          <p:cNvPr id="15" name="TextBox 14"/>
          <p:cNvSpPr txBox="1"/>
          <p:nvPr/>
        </p:nvSpPr>
        <p:spPr>
          <a:xfrm>
            <a:off x="4625437" y="6046746"/>
            <a:ext cx="3172952" cy="830997"/>
          </a:xfrm>
          <a:prstGeom prst="rect">
            <a:avLst/>
          </a:prstGeom>
          <a:noFill/>
        </p:spPr>
        <p:txBody>
          <a:bodyPr wrap="square" rtlCol="0">
            <a:spAutoFit/>
          </a:bodyPr>
          <a:lstStyle/>
          <a:p>
            <a:r>
              <a:rPr lang="en-US" sz="2400" dirty="0" smtClean="0">
                <a:latin typeface="Arial Narrow" panose="020B0606020202030204" pitchFamily="34" charset="0"/>
              </a:rPr>
              <a:t>Year : 2018</a:t>
            </a:r>
          </a:p>
          <a:p>
            <a:r>
              <a:rPr lang="en-US" sz="2400" dirty="0" smtClean="0">
                <a:latin typeface="Arial Narrow" panose="020B0606020202030204" pitchFamily="34" charset="0"/>
              </a:rPr>
              <a:t>Value : 18.89 Lakh </a:t>
            </a:r>
            <a:r>
              <a:rPr lang="en-US" dirty="0" smtClean="0">
                <a:latin typeface="Arial Narrow" panose="020B0606020202030204" pitchFamily="34" charset="0"/>
              </a:rPr>
              <a:t>[INR]</a:t>
            </a:r>
            <a:endParaRPr lang="en-IN" dirty="0">
              <a:latin typeface="Arial Narrow" panose="020B0606020202030204" pitchFamily="34" charset="0"/>
            </a:endParaRPr>
          </a:p>
        </p:txBody>
      </p:sp>
      <p:sp>
        <p:nvSpPr>
          <p:cNvPr id="16" name="TextBox 15"/>
          <p:cNvSpPr txBox="1"/>
          <p:nvPr/>
        </p:nvSpPr>
        <p:spPr>
          <a:xfrm>
            <a:off x="8529654" y="6026693"/>
            <a:ext cx="3172952" cy="830997"/>
          </a:xfrm>
          <a:prstGeom prst="rect">
            <a:avLst/>
          </a:prstGeom>
          <a:noFill/>
        </p:spPr>
        <p:txBody>
          <a:bodyPr wrap="square" rtlCol="0">
            <a:spAutoFit/>
          </a:bodyPr>
          <a:lstStyle/>
          <a:p>
            <a:r>
              <a:rPr lang="en-US" sz="2400" dirty="0" smtClean="0">
                <a:latin typeface="Arial Narrow" panose="020B0606020202030204" pitchFamily="34" charset="0"/>
              </a:rPr>
              <a:t>Year : 2018</a:t>
            </a:r>
          </a:p>
          <a:p>
            <a:r>
              <a:rPr lang="en-US" sz="2400" dirty="0" smtClean="0">
                <a:latin typeface="Arial Narrow" panose="020B0606020202030204" pitchFamily="34" charset="0"/>
              </a:rPr>
              <a:t>Value : 29.73 Lakh </a:t>
            </a:r>
            <a:r>
              <a:rPr lang="en-US" dirty="0" smtClean="0">
                <a:latin typeface="Arial Narrow" panose="020B0606020202030204" pitchFamily="34" charset="0"/>
              </a:rPr>
              <a:t>[INR]</a:t>
            </a:r>
            <a:endParaRPr lang="en-IN" dirty="0">
              <a:latin typeface="Arial Narrow" panose="020B0606020202030204" pitchFamily="34" charset="0"/>
            </a:endParaRPr>
          </a:p>
        </p:txBody>
      </p:sp>
      <p:sp>
        <p:nvSpPr>
          <p:cNvPr id="11" name="Rectangle 10"/>
          <p:cNvSpPr/>
          <p:nvPr/>
        </p:nvSpPr>
        <p:spPr>
          <a:xfrm>
            <a:off x="5734050" y="4051300"/>
            <a:ext cx="508000" cy="311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Rectangle 16"/>
          <p:cNvSpPr/>
          <p:nvPr/>
        </p:nvSpPr>
        <p:spPr>
          <a:xfrm>
            <a:off x="9832975" y="3816350"/>
            <a:ext cx="352425"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Rectangle 18"/>
          <p:cNvSpPr/>
          <p:nvPr/>
        </p:nvSpPr>
        <p:spPr>
          <a:xfrm>
            <a:off x="10046494" y="3764756"/>
            <a:ext cx="138906" cy="515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Rectangle 19"/>
          <p:cNvSpPr/>
          <p:nvPr/>
        </p:nvSpPr>
        <p:spPr>
          <a:xfrm>
            <a:off x="10203336" y="3725785"/>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5279493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7581" y="1223498"/>
            <a:ext cx="7701564" cy="90146"/>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97781" y="154545"/>
            <a:ext cx="2099255" cy="120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0122795" y="1222858"/>
            <a:ext cx="1747235" cy="84355"/>
          </a:xfrm>
          <a:prstGeom prst="rect">
            <a:avLst/>
          </a:prstGeom>
          <a:solidFill>
            <a:srgbClr val="CF1313"/>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9" name="TextBox 8"/>
          <p:cNvSpPr txBox="1"/>
          <p:nvPr/>
        </p:nvSpPr>
        <p:spPr>
          <a:xfrm>
            <a:off x="540912" y="579548"/>
            <a:ext cx="6141241" cy="584775"/>
          </a:xfrm>
          <a:prstGeom prst="rect">
            <a:avLst/>
          </a:prstGeom>
          <a:noFill/>
        </p:spPr>
        <p:txBody>
          <a:bodyPr wrap="square" rtlCol="0">
            <a:spAutoFit/>
          </a:bodyPr>
          <a:lstStyle/>
          <a:p>
            <a:r>
              <a:rPr lang="en-IN" sz="3200" b="1" dirty="0" smtClean="0">
                <a:latin typeface="Bradley Hand ITC" panose="03070402050302030203" pitchFamily="66" charset="0"/>
              </a:rPr>
              <a:t>Some of Our Completed Projects</a:t>
            </a:r>
            <a:endParaRPr lang="en-IN" sz="3200" b="1" dirty="0">
              <a:latin typeface="Bradley Hand ITC" panose="03070402050302030203" pitchFamily="66" charset="0"/>
            </a:endParaRPr>
          </a:p>
        </p:txBody>
      </p:sp>
      <p:sp>
        <p:nvSpPr>
          <p:cNvPr id="14" name="TextBox 13"/>
          <p:cNvSpPr txBox="1"/>
          <p:nvPr/>
        </p:nvSpPr>
        <p:spPr>
          <a:xfrm>
            <a:off x="2372425" y="1457557"/>
            <a:ext cx="5990707" cy="1569660"/>
          </a:xfrm>
          <a:prstGeom prst="rect">
            <a:avLst/>
          </a:prstGeom>
          <a:noFill/>
        </p:spPr>
        <p:txBody>
          <a:bodyPr wrap="square" rtlCol="0">
            <a:spAutoFit/>
          </a:bodyPr>
          <a:lstStyle/>
          <a:p>
            <a:r>
              <a:rPr lang="en-US" sz="2400" dirty="0" smtClean="0">
                <a:latin typeface="Arial Narrow" panose="020B0606020202030204" pitchFamily="34" charset="0"/>
              </a:rPr>
              <a:t>Client </a:t>
            </a:r>
            <a:r>
              <a:rPr lang="en-US" sz="2400" dirty="0">
                <a:latin typeface="Arial Narrow" panose="020B0606020202030204" pitchFamily="34" charset="0"/>
              </a:rPr>
              <a:t>: </a:t>
            </a:r>
            <a:r>
              <a:rPr lang="en-US" sz="2400" dirty="0" smtClean="0">
                <a:latin typeface="Arial Narrow" panose="020B0606020202030204" pitchFamily="34" charset="0"/>
              </a:rPr>
              <a:t>Madras Engineering industries </a:t>
            </a:r>
            <a:r>
              <a:rPr lang="en-US" sz="2000" dirty="0" smtClean="0">
                <a:latin typeface="Arial Narrow" panose="020B0606020202030204" pitchFamily="34" charset="0"/>
              </a:rPr>
              <a:t>Pvt. Ltd</a:t>
            </a:r>
            <a:r>
              <a:rPr lang="en-US" sz="2000" dirty="0" smtClean="0">
                <a:latin typeface="Arial Narrow" panose="020B0606020202030204" pitchFamily="34" charset="0"/>
              </a:rPr>
              <a:t>.[</a:t>
            </a:r>
            <a:r>
              <a:rPr lang="en-US" sz="2000" dirty="0" err="1" smtClean="0">
                <a:latin typeface="Arial Narrow" panose="020B0606020202030204" pitchFamily="34" charset="0"/>
              </a:rPr>
              <a:t>M.City</a:t>
            </a:r>
            <a:r>
              <a:rPr lang="en-US" sz="2000" dirty="0" smtClean="0">
                <a:latin typeface="Arial Narrow" panose="020B0606020202030204" pitchFamily="34" charset="0"/>
              </a:rPr>
              <a:t>]</a:t>
            </a:r>
          </a:p>
          <a:p>
            <a:r>
              <a:rPr lang="en-US" sz="2400" dirty="0" smtClean="0">
                <a:latin typeface="Arial Narrow" panose="020B0606020202030204" pitchFamily="34" charset="0"/>
              </a:rPr>
              <a:t>Project : Ramp, Road &amp; Panel Room</a:t>
            </a:r>
          </a:p>
          <a:p>
            <a:r>
              <a:rPr lang="en-US" sz="2400" dirty="0" smtClean="0">
                <a:latin typeface="Arial Narrow" panose="020B0606020202030204" pitchFamily="34" charset="0"/>
              </a:rPr>
              <a:t>Year : 2017</a:t>
            </a:r>
          </a:p>
          <a:p>
            <a:r>
              <a:rPr lang="en-US" sz="2400" dirty="0" smtClean="0">
                <a:latin typeface="Arial Narrow" panose="020B0606020202030204" pitchFamily="34" charset="0"/>
              </a:rPr>
              <a:t>Value : 90 Lakh </a:t>
            </a:r>
            <a:r>
              <a:rPr lang="en-US" dirty="0" smtClean="0">
                <a:latin typeface="Arial Narrow" panose="020B0606020202030204" pitchFamily="34" charset="0"/>
              </a:rPr>
              <a:t>[INR]</a:t>
            </a:r>
            <a:endParaRPr lang="en-IN" dirty="0">
              <a:latin typeface="Arial Narrow" panose="020B060602020203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580" y="1368502"/>
            <a:ext cx="1939519" cy="1775254"/>
          </a:xfrm>
          <a:prstGeom prst="roundRect">
            <a:avLst>
              <a:gd name="adj" fmla="val 8594"/>
            </a:avLst>
          </a:prstGeom>
          <a:solidFill>
            <a:srgbClr val="FFFFFF">
              <a:shade val="85000"/>
            </a:srgbClr>
          </a:solidFill>
          <a:ln>
            <a:noFill/>
          </a:ln>
          <a:effectLst/>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5793" y="2095851"/>
            <a:ext cx="2813738" cy="21092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12143" y="1508201"/>
            <a:ext cx="1968537" cy="26969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87588" y="4353060"/>
            <a:ext cx="2834207" cy="24135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98191" y="4353060"/>
            <a:ext cx="1996440" cy="24135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7579" y="5024730"/>
            <a:ext cx="1939519" cy="17752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4969" y="3194618"/>
            <a:ext cx="1949111" cy="17683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50360" y="3200045"/>
            <a:ext cx="4421374" cy="35999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1352112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1920</TotalTime>
  <Words>373</Words>
  <Application>Microsoft Office PowerPoint</Application>
  <PresentationFormat>Widescreen</PresentationFormat>
  <Paragraphs>91</Paragraphs>
  <Slides>28</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6" baseType="lpstr">
      <vt:lpstr>Arial</vt:lpstr>
      <vt:lpstr>Arial Black</vt:lpstr>
      <vt:lpstr>Arial Narrow</vt:lpstr>
      <vt:lpstr>Bradley Hand ITC</vt:lpstr>
      <vt:lpstr>Calibri</vt:lpstr>
      <vt:lpstr>Calibri Light</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SSS CONSTRUCTION</dc:creator>
  <cp:lastModifiedBy>SSS CONSTRUCTION</cp:lastModifiedBy>
  <cp:revision>96</cp:revision>
  <dcterms:created xsi:type="dcterms:W3CDTF">2023-06-14T10:42:03Z</dcterms:created>
  <dcterms:modified xsi:type="dcterms:W3CDTF">2023-06-24T07:52:28Z</dcterms:modified>
</cp:coreProperties>
</file>